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71"/>
  </p:notesMasterIdLst>
  <p:handoutMasterIdLst>
    <p:handoutMasterId r:id="rId72"/>
  </p:handoutMasterIdLst>
  <p:sldIdLst>
    <p:sldId id="330" r:id="rId3"/>
    <p:sldId id="786" r:id="rId4"/>
    <p:sldId id="787" r:id="rId5"/>
    <p:sldId id="788" r:id="rId6"/>
    <p:sldId id="789" r:id="rId7"/>
    <p:sldId id="688" r:id="rId8"/>
    <p:sldId id="842" r:id="rId9"/>
    <p:sldId id="689" r:id="rId10"/>
    <p:sldId id="791" r:id="rId11"/>
    <p:sldId id="690" r:id="rId12"/>
    <p:sldId id="792" r:id="rId13"/>
    <p:sldId id="691" r:id="rId14"/>
    <p:sldId id="840" r:id="rId15"/>
    <p:sldId id="793" r:id="rId16"/>
    <p:sldId id="335" r:id="rId17"/>
    <p:sldId id="696" r:id="rId18"/>
    <p:sldId id="702" r:id="rId19"/>
    <p:sldId id="794" r:id="rId20"/>
    <p:sldId id="795" r:id="rId21"/>
    <p:sldId id="796" r:id="rId22"/>
    <p:sldId id="797" r:id="rId23"/>
    <p:sldId id="799" r:id="rId24"/>
    <p:sldId id="800" r:id="rId25"/>
    <p:sldId id="801" r:id="rId26"/>
    <p:sldId id="804" r:id="rId27"/>
    <p:sldId id="805" r:id="rId28"/>
    <p:sldId id="806" r:id="rId29"/>
    <p:sldId id="807" r:id="rId30"/>
    <p:sldId id="808" r:id="rId31"/>
    <p:sldId id="703" r:id="rId32"/>
    <p:sldId id="809" r:id="rId33"/>
    <p:sldId id="709" r:id="rId34"/>
    <p:sldId id="810" r:id="rId35"/>
    <p:sldId id="339" r:id="rId36"/>
    <p:sldId id="811" r:id="rId37"/>
    <p:sldId id="814" r:id="rId38"/>
    <p:sldId id="812" r:id="rId39"/>
    <p:sldId id="717" r:id="rId40"/>
    <p:sldId id="815" r:id="rId41"/>
    <p:sldId id="718" r:id="rId42"/>
    <p:sldId id="816" r:id="rId43"/>
    <p:sldId id="762" r:id="rId44"/>
    <p:sldId id="843" r:id="rId45"/>
    <p:sldId id="769" r:id="rId46"/>
    <p:sldId id="844" r:id="rId47"/>
    <p:sldId id="818" r:id="rId48"/>
    <p:sldId id="820" r:id="rId49"/>
    <p:sldId id="819" r:id="rId50"/>
    <p:sldId id="821" r:id="rId51"/>
    <p:sldId id="822" r:id="rId52"/>
    <p:sldId id="823" r:id="rId53"/>
    <p:sldId id="824" r:id="rId54"/>
    <p:sldId id="825" r:id="rId55"/>
    <p:sldId id="826" r:id="rId56"/>
    <p:sldId id="827" r:id="rId57"/>
    <p:sldId id="828" r:id="rId58"/>
    <p:sldId id="829" r:id="rId59"/>
    <p:sldId id="830" r:id="rId60"/>
    <p:sldId id="831" r:id="rId61"/>
    <p:sldId id="832" r:id="rId62"/>
    <p:sldId id="833" r:id="rId63"/>
    <p:sldId id="834" r:id="rId64"/>
    <p:sldId id="835" r:id="rId65"/>
    <p:sldId id="836" r:id="rId66"/>
    <p:sldId id="837" r:id="rId67"/>
    <p:sldId id="838" r:id="rId68"/>
    <p:sldId id="839" r:id="rId69"/>
    <p:sldId id="687" r:id="rId70"/>
  </p:sldIdLst>
  <p:sldSz cx="12192000" cy="6858000"/>
  <p:notesSz cx="6858000" cy="9144000"/>
  <p:embeddedFontLst>
    <p:embeddedFont>
      <p:font typeface="Consolas" panose="020B0609020204030204" pitchFamily="49" charset="0"/>
      <p:regular r:id="rId73"/>
      <p:bold r:id="rId74"/>
      <p:italic r:id="rId75"/>
      <p:boldItalic r:id="rId76"/>
    </p:embeddedFont>
    <p:embeddedFont>
      <p:font typeface="Verdana" panose="020B060403050404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325" userDrawn="1">
          <p15:clr>
            <a:srgbClr val="A4A3A4"/>
          </p15:clr>
        </p15:guide>
        <p15:guide id="4" orient="horz" pos="686" userDrawn="1">
          <p15:clr>
            <a:srgbClr val="A4A3A4"/>
          </p15:clr>
        </p15:guide>
        <p15:guide id="5" orient="horz" pos="4020" userDrawn="1">
          <p15:clr>
            <a:srgbClr val="A4A3A4"/>
          </p15:clr>
        </p15:guide>
        <p15:guide id="6" pos="7355" userDrawn="1">
          <p15:clr>
            <a:srgbClr val="A4A3A4"/>
          </p15:clr>
        </p15:guide>
        <p15:guide id="7" orient="horz" pos="45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95" autoAdjust="0"/>
    <p:restoredTop sz="60702" autoAdjust="0"/>
  </p:normalViewPr>
  <p:slideViewPr>
    <p:cSldViewPr snapToGrid="0" snapToObjects="1">
      <p:cViewPr>
        <p:scale>
          <a:sx n="125" d="100"/>
          <a:sy n="125" d="100"/>
        </p:scale>
        <p:origin x="-4050" y="-1704"/>
      </p:cViewPr>
      <p:guideLst>
        <p:guide pos="3840"/>
        <p:guide orient="horz" pos="2160"/>
        <p:guide pos="325"/>
        <p:guide orient="horz" pos="686"/>
        <p:guide orient="horz" pos="4020"/>
        <p:guide pos="7355"/>
        <p:guide orient="horz" pos="459"/>
      </p:guideLst>
    </p:cSldViewPr>
  </p:slideViewPr>
  <p:outlineViewPr>
    <p:cViewPr>
      <p:scale>
        <a:sx n="33" d="100"/>
        <a:sy n="33" d="100"/>
      </p:scale>
      <p:origin x="0" y="-28614"/>
    </p:cViewPr>
  </p:outlineViewPr>
  <p:notesTextViewPr>
    <p:cViewPr>
      <p:scale>
        <a:sx n="3" d="2"/>
        <a:sy n="3" d="2"/>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Long Description:</a:t>
            </a:r>
          </a:p>
          <a:p>
            <a:pPr marL="0" lvl="0" indent="0" algn="l" rtl="0">
              <a:spcBef>
                <a:spcPts val="0"/>
              </a:spcBef>
              <a:spcAft>
                <a:spcPts val="0"/>
              </a:spcAft>
              <a:buNone/>
            </a:pPr>
            <a:r>
              <a:rPr lang="en-US" noProof="0" dirty="0"/>
              <a:t>It comprises a box divided into 4 horizontal boxes with 3, 4, 5, and 2 circles, respectively. The first 3 rows are marked as user mode. On the right, the first 3 rows are marked labeled as user progs dot, servers, and drivers. A process on the top right has 3 arrows that point at the circles on each row labeled the other. The last row labeled as microkernels handles interrupts processes, scheduling, I P C.</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94526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50513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31477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9971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16919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shows a block containing two segments labeled from the bottom as Hardware and Type 1 hypervisor. A smaller block labeled virtual machine is placed above the previous block. It consists of three segments labeled ring 1, ring 2, and ring 3. The Type 1 hypervisor segment is labeled ring 0. Ring 1 contains a guest operating system (rewrite binary before execution plus emulate). The ring 3 consists of two open circles labeled user process.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94864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flow chart starts with a block labeled Decision A l g. Two arrow points from this block to two other blocks labeled direct execution and binary translation. The decision A l g is also connected to these two blocks using a line labeled V M </a:t>
            </a:r>
            <a:r>
              <a:rPr lang="en-US" noProof="0" dirty="0" err="1"/>
              <a:t>M</a:t>
            </a:r>
            <a:r>
              <a:rPr lang="en-US" noProof="0" dirty="0"/>
              <a:t>. Two arrows from the direct execution and binary translation blocks point to a block labeled shared modules (shadow M </a:t>
            </a:r>
            <a:r>
              <a:rPr lang="en-US" noProof="0" dirty="0" err="1"/>
              <a:t>M</a:t>
            </a:r>
            <a:r>
              <a:rPr lang="en-US" noProof="0" dirty="0"/>
              <a:t> U, I O handling etcetera).</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95607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69762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first section of architecture labeled user mode contains a set of three layers of blocks labeled V M </a:t>
            </a:r>
            <a:r>
              <a:rPr lang="en-US" dirty="0" err="1"/>
              <a:t>M</a:t>
            </a:r>
            <a:r>
              <a:rPr lang="en-US" dirty="0"/>
              <a:t> placed at the upper left end. A block labeled any proc is placed left of it. Another layer of blocks labeled virtual machine is placed at the upper right end. The V M X and Virtual machines blocks are separated by a dashed line. The next section labeled kernel-mode consists of a block labeled host O S. An arrow from the V M X points to a function write function in this block. It is pointed to a disk through f s and s c s </a:t>
            </a:r>
            <a:r>
              <a:rPr lang="en-US" dirty="0" err="1"/>
              <a:t>i</a:t>
            </a:r>
            <a:r>
              <a:rPr lang="en-US" dirty="0"/>
              <a:t>. A small block is placed inside the host O S labeled V M </a:t>
            </a:r>
            <a:r>
              <a:rPr lang="en-US" dirty="0" err="1"/>
              <a:t>M</a:t>
            </a:r>
            <a:r>
              <a:rPr lang="en-US" dirty="0"/>
              <a:t> driver which points toward the V M X. An arrow from the V M </a:t>
            </a:r>
            <a:r>
              <a:rPr lang="en-US" dirty="0" err="1"/>
              <a:t>M</a:t>
            </a:r>
            <a:r>
              <a:rPr lang="en-US" dirty="0"/>
              <a:t> driver and a vertical block points to an int handler. An arrow from the disk points to a block labeled C P U which also contains I D T R. This part is labeled Host O S context. Another arrow from the I D T R points to a layer of blocks labeled V M </a:t>
            </a:r>
            <a:r>
              <a:rPr lang="en-US" dirty="0" err="1"/>
              <a:t>M</a:t>
            </a:r>
            <a:r>
              <a:rPr lang="en-US" dirty="0"/>
              <a:t> which also contains a vertical block and an int handler. This part is labeled V M </a:t>
            </a:r>
            <a:r>
              <a:rPr lang="en-US" dirty="0" err="1"/>
              <a:t>M</a:t>
            </a:r>
            <a:r>
              <a:rPr lang="en-US" dirty="0"/>
              <a:t> context. A double-headed arrow points to the vertical block in the host O S context and V M </a:t>
            </a:r>
            <a:r>
              <a:rPr lang="en-US" dirty="0" err="1"/>
              <a:t>M</a:t>
            </a:r>
            <a:r>
              <a:rPr lang="en-US" dirty="0"/>
              <a:t> context.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61595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shows two sets of blocks labeled normal context switch and V M ware world switch. The normal context switch contains two blocks process A and Process B. The block under process A is divided into two parts labeled A (user space) and Kernel space. The block as a whole is labeled linear address space. The block under process B is divided into two parts labeled B (user space) and Kernel space.</a:t>
            </a:r>
          </a:p>
          <a:p>
            <a:r>
              <a:rPr lang="en-US" noProof="0" dirty="0"/>
              <a:t>The V M ware world switch contains two blocks host O S context and V M </a:t>
            </a:r>
            <a:r>
              <a:rPr lang="en-US" noProof="0" dirty="0" err="1"/>
              <a:t>M</a:t>
            </a:r>
            <a:r>
              <a:rPr lang="en-US" noProof="0" dirty="0"/>
              <a:t> context. The block under the host O S context is divided into two parts labeled V M X (user space) and kernel address space (host O S). The block under the V M </a:t>
            </a:r>
            <a:r>
              <a:rPr lang="en-US" noProof="0" dirty="0" err="1"/>
              <a:t>M</a:t>
            </a:r>
            <a:r>
              <a:rPr lang="en-US" noProof="0" dirty="0"/>
              <a:t> context is divided into two parts labeled virtual machine and V M </a:t>
            </a:r>
            <a:r>
              <a:rPr lang="en-US" noProof="0" dirty="0" err="1"/>
              <a:t>M</a:t>
            </a:r>
            <a:r>
              <a:rPr lang="en-US" noProof="0" dirty="0"/>
              <a:t>. Here the virtual machine occupies a larger part and V M </a:t>
            </a:r>
            <a:r>
              <a:rPr lang="en-US" noProof="0" dirty="0" err="1"/>
              <a:t>M</a:t>
            </a:r>
            <a:r>
              <a:rPr lang="en-US" noProof="0" dirty="0"/>
              <a:t> occupies a smaller part.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614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9624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contains four blocks labeled V M placed side by side. Another set of four blocks labeled V M </a:t>
            </a:r>
            <a:r>
              <a:rPr lang="en-US" noProof="0" dirty="0" err="1"/>
              <a:t>M</a:t>
            </a:r>
            <a:r>
              <a:rPr lang="en-US" noProof="0" dirty="0"/>
              <a:t> are placed below the previous blocks. Below the V M </a:t>
            </a:r>
            <a:r>
              <a:rPr lang="en-US" noProof="0" dirty="0" err="1"/>
              <a:t>M</a:t>
            </a:r>
            <a:r>
              <a:rPr lang="en-US" noProof="0" dirty="0"/>
              <a:t> blocks, a block labeled ES X hypervisor is placed and a block labeled x 86 is placed below it. The V M </a:t>
            </a:r>
            <a:r>
              <a:rPr lang="en-US" noProof="0" dirty="0" err="1"/>
              <a:t>M</a:t>
            </a:r>
            <a:r>
              <a:rPr lang="en-US" noProof="0" dirty="0"/>
              <a:t> blocks and E S X hypervisor block together are labeled E S X.</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645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5098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It is labeled as a three-stage pipeline. There are three blocks connected with each other with a forward arrow. The first block is labeled Fetch unit, the second block is labeled Decode unit and the third block is labeled Execute unit. Part (b): It is labeled as Superscalar CPU. There are seven square-shaped blocks and an ellipse-shaped block at the center of the square-shaped blocks. The first two top blocks are labeled as Fetch unit and Decode unit. Similarly, the bottom two blocks are labeled as Fetch unit and Decode unit. In the center, the ellipse-shaped block is labeled Holding buffer. Both Fetch units are connected to both Decode units with arrows and similarly, both decode units are connected with Holding buffer with the forward arrows. The Holding buffer is connected with the other three blocks labeled Execute unit placed on the right of the Holding buffer block.</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1637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consists of a block containing two segments labeled from the bottom as Hardware and Type 1 hypervisor. The Type 1 hypervisor is labeled kernel mode. A smaller block labeled virtual machine is placed above the previous block. It consists of two segments labeled virtual kernel mode and virtual user mode. They have together labeled user mode. The virtual kernel mode contains a guest operating system that is pointed toward the type 1 hypervisor segment using an arrow labeled trap on privileged instruction. The virtual user mode consists of two open circles labeled user process.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38044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For paravirtualization, the steps are as follows. Modified guest kernel to hypervisor via </a:t>
            </a:r>
            <a:r>
              <a:rPr lang="en-US" noProof="0" dirty="0" err="1"/>
              <a:t>hypercall</a:t>
            </a:r>
            <a:r>
              <a:rPr lang="en-US" noProof="0" dirty="0"/>
              <a:t>, hypervisor to hardware via operation. For classical full virtualization, the steps are as follows. guest kernel to hardware via privileged instruction, hypervisor to hardware, and vice versa via emulate and trap, respectively.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24182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shows a block containing two segments. The bottom segment is labeled hardware. The top segment is divided into two parts labeled type 1 hypervisor and microkernel using a dashed line. Two smaller blocks are placed on the two sides of the top segment. The left block contains two segments, the first segment is labeled unmodified windows which point toward type 1 hypervisor using an arrow labeled trap due to sensitive instruction and the second segment consists of two open circles labeled true virtualization. The right block also contains two segments. The first segment is labeled modified Linux which points toward the microkernel using an arrow labeled trap due to hypervisor call and the second segment consists of two open circles labeled paravirtualization.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5813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Figure a: It contains two blocks connected by an arrow pointed downward labeled Sensitive instruction executed by H W. The bottom block is labeled hardware. The top block consists of three segments. The first segment contains two open circles, the second segment is labeled V M I Linux, and the third segment is labeled V M I L or H W interface library.</a:t>
            </a:r>
          </a:p>
          <a:p>
            <a:r>
              <a:rPr lang="en-US" noProof="0" dirty="0"/>
              <a:t>Figure b: It contains two blocks connected by an arrow pointed downward labeled Hypervisor call. The bottom block consists of two segments labeled VMware and hardware. The top block consists of three segments. The first segment contains two open circles, the second segment is labeled V M I Linux, and the third segment is labeled V M I L to </a:t>
            </a:r>
            <a:r>
              <a:rPr lang="en-US" noProof="0" dirty="0" err="1"/>
              <a:t>Vmware</a:t>
            </a:r>
            <a:r>
              <a:rPr lang="en-US" noProof="0" dirty="0"/>
              <a:t> library.</a:t>
            </a:r>
          </a:p>
          <a:p>
            <a:r>
              <a:rPr lang="en-US" noProof="0" dirty="0"/>
              <a:t>Figure c: It contains two blocks connected by an arrow pointed downward labeled Hypervisor call. The bottom block consists of two segments labeled Xen and hardware. The top block consists of three segments. The first segment contains two open circles, the second segment is labeled V M I Linux, and the third segment is labeled V M I L to Xen library.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91531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Calibri" panose="020F0502020204030204" pitchFamily="34" charset="0"/>
                <a:cs typeface="Arial" panose="020B0604020202020204" pitchFamily="34" charset="0"/>
              </a:rPr>
              <a:t>The figure shows a rectangular block containing six columns labeled from left to right as follows. Blank, Level 1 offset, Level 2 offset, Level 3 offset, Level 4 offset, and page offset. The boundary of each column is numbered as 63, 48 47, 39 38,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30 29,</a:t>
            </a:r>
            <a:r>
              <a:rPr lang="en-US" sz="1200" dirty="0">
                <a:effectLst/>
                <a:latin typeface="Arial" panose="020B0604020202020204" pitchFamily="34" charset="0"/>
                <a:ea typeface="Calibri" panose="020F0502020204030204" pitchFamily="34" charset="0"/>
                <a:cs typeface="Arial" panose="020B0604020202020204" pitchFamily="34" charset="0"/>
              </a:rPr>
              <a:t> 21 20, 12 11, 0. The level 1 offset column is pointed to the first adder labeled Guest pointer to the level 1 page table. The adder points to a block using an arrow labeled Guest pointer to the entry in the level 1 page table. The block represents Lookup in nested page tables. An arrow from this block points to a vertical block which again points to the second adder. An arrow from the level 2 offset also points to this adder. The adder points to another block representing Lookup in the nested page table. An arrow points from this to a vertical block and then again an arrow from this vertical block points outward and continues.</a:t>
            </a:r>
          </a:p>
          <a:p>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8745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Three sections are device addresses, physical addresses, and virtual addresses. The linear flow is from the blocks device and I O M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M</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U in device addresses to main memory in physical addresses. The linear flow is from the blocks C P U and M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M</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U in virtual addresses to main memory in physical addresses.</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4693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On the left, the top is divided into 6 columns namely A p </a:t>
            </a:r>
            <a:r>
              <a:rPr lang="en-US" noProof="0" dirty="0" err="1"/>
              <a:t>p</a:t>
            </a:r>
            <a:r>
              <a:rPr lang="en-US" noProof="0" dirty="0"/>
              <a:t> A to A p </a:t>
            </a:r>
            <a:r>
              <a:rPr lang="en-US" noProof="0" dirty="0" err="1"/>
              <a:t>p</a:t>
            </a:r>
            <a:r>
              <a:rPr lang="en-US" noProof="0" dirty="0"/>
              <a:t> F labeled containerized applications. The bottom has 3 rows titled docker, host operating system, and infrastructure. On the right, the top is divided into 3 columns labeled virtual machine, A p </a:t>
            </a:r>
            <a:r>
              <a:rPr lang="en-US" noProof="0" dirty="0" err="1"/>
              <a:t>p</a:t>
            </a:r>
            <a:r>
              <a:rPr lang="en-US" noProof="0" dirty="0"/>
              <a:t> A, B, C, guest operating system. The bottom has 2 rows titled hypervisor and infrastructure.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420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In A, a vertical box is divided into 3 sections namely processes, kernel, and hardware. In B, the box is divided into 3 vertical boxes with further 3 sections namely processes, kernel, and V M 1, V M 2, and V M 3, respectively. virtual machine implementation and hardware are marked below. Four downwards arrows are between processes and kernels in each section. The line between processes and kernel is marked as a programming interface.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69903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It comprises 2 parts. The top is divided into 6 columns namely A p </a:t>
            </a:r>
            <a:r>
              <a:rPr lang="en-US" noProof="0" dirty="0" err="1"/>
              <a:t>p</a:t>
            </a:r>
            <a:r>
              <a:rPr lang="en-US" noProof="0" dirty="0"/>
              <a:t> A to A p </a:t>
            </a:r>
            <a:r>
              <a:rPr lang="en-US" noProof="0" dirty="0" err="1"/>
              <a:t>p</a:t>
            </a:r>
            <a:r>
              <a:rPr lang="en-US" noProof="0" dirty="0"/>
              <a:t> F labeled virtual machine with 2 rows at the bottom titled decker and guest operating system. The bottom has 2 rows titled hypervisor and infrastructure.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1004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It comprises 3 boxes on top left titled work V M, shopping V M, and random V M with 2, 1 and 2 servers, respectively. A box on the bottom titled user's desktop with 2, 1, 3 servers is connected to the top boxes via dotted arrows. They are segregated via dotted lines marked as isolation enforced by the hypervisor.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8251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It comprises a box divided into 4 horizontal boxes with 3, 4, 5, and 2 circles, respectively. The first 3 rows are marked as user mode. On the right, the first 3 rows are marked labeled as user progs dot, servers, and drivers. A process on the top right has 3 arrows that point at the circles on each row labeled the other. The last row labeled as microkernels handles interrupts processes, scheduling, I P C.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labels in the circles row wise are as follows: Row 1: Shell; Make; Other. Row 2: F S; Proc.;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Reinc</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Other. Row 3: Disk; T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T</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Y;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Netw</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Print; Other. Row 4 or the base row: Clock; Sys</a:t>
            </a:r>
            <a:r>
              <a:rPr lang="en-US" sz="1200" dirty="0">
                <a:effectLst/>
                <a:latin typeface="Arial" panose="020B0604020202020204" pitchFamily="34"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54765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It comprises 2 boxes on either sides separated by a vertical line. The boxes are titled V M 1 and 2 and contain malware and complex input processing code labeled inside. The boxes are connected by a doubled headed arrow titled complex protocol. A speech bubble on the right box reads boom with an exclamation mark.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98145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It comprises 3 dotted and a straight lined interconnected boxes on the left and right titled A p </a:t>
            </a:r>
            <a:r>
              <a:rPr lang="en-US" noProof="0" dirty="0" err="1"/>
              <a:t>p</a:t>
            </a:r>
            <a:r>
              <a:rPr lang="en-US" noProof="0" dirty="0"/>
              <a:t> V M, T o r V M and A p </a:t>
            </a:r>
            <a:r>
              <a:rPr lang="en-US" noProof="0" dirty="0" err="1"/>
              <a:t>p</a:t>
            </a:r>
            <a:r>
              <a:rPr lang="en-US" noProof="0" dirty="0"/>
              <a:t> V M with 2, 3, and 2 boxes titled apps, net frontend, apps, net frontend, net backend, and apps, net frontend and N E T V M with net backend and </a:t>
            </a:r>
            <a:r>
              <a:rPr lang="en-US" noProof="0" dirty="0" err="1"/>
              <a:t>wifi</a:t>
            </a:r>
            <a:r>
              <a:rPr lang="en-US" noProof="0" dirty="0"/>
              <a:t> driver boxes. Bad internet on the bottom right is connected to A p </a:t>
            </a:r>
            <a:r>
              <a:rPr lang="en-US" noProof="0" dirty="0" err="1"/>
              <a:t>p</a:t>
            </a:r>
            <a:r>
              <a:rPr lang="en-US" noProof="0" dirty="0"/>
              <a:t> V M and N E T V M.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2273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de-DE" altLang="en-US">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68</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6651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20686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contains two parts. Part 1: A block divided consisting of four segments is shown. The first segment is divided into three parts labeled windows, Linux, and control domain. The windows part has two sets of open circles labeled Excel, word. The Linux part also has two sets of open circles labeled M player and Emacs. The second segment is labeled Type 1 hypervisor and the third segment is labeled Hardware (C P U, disk, network, interrupts, etcetera). </a:t>
            </a:r>
          </a:p>
          <a:p>
            <a:r>
              <a:rPr lang="en-US" dirty="0"/>
              <a:t>Part 2: It also contains a block containing three segments labeled from the bottom as follows. Hardware (C P U, disk, network, interrupts, etcetera), Host O S (example: Linux), Type 2 hypervisor. The Type 2 hypervisor has two sets of open circles labeled host O S process. A block labeled Guest O S (example: windows) which has half the length of a type 2 hypervisor is placed above it. The Guest O S block also has two sets of open circles labeled Guest O S process.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1335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contains two parts. Part 1: A block divided consisting of four segments is shown. The first segment is divided into three parts labeled windows, Linux, and control domain. The windows part has two sets of open circles labeled Excel, word. The Linux part also has two sets of open circles labeled M player and Emacs. The second segment is labeled Type 1 hypervisor and the third segment is labeled Hardware (C P U, disk, network, interrupts, etcetera). </a:t>
            </a:r>
          </a:p>
          <a:p>
            <a:r>
              <a:rPr lang="en-US" dirty="0"/>
              <a:t>Part 2: It also contains a block containing three segments labeled from the bottom as follows. Hardware (C P U, disk, network, interrupts, etcetera), Host O S (example: Linux), Type 2 hypervisor. The Type 2 hypervisor has two sets of open circles labeled host O S process. A block labeled Guest O S (example: windows) which has half the length of a type 2 hypervisor is placed above it. The Guest O S block also has two sets of open circles labeled Guest O S process.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9257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noProof="0" dirty="0">
                <a:solidFill>
                  <a:srgbClr val="000000"/>
                </a:solidFill>
                <a:effectLst/>
                <a:latin typeface="Arial" panose="020B0604020202020204" pitchFamily="34" charset="0"/>
                <a:cs typeface="Arial" panose="020B0604020202020204" pitchFamily="34" charset="0"/>
              </a:rPr>
              <a:t>Diagram (a) shows the block with three rows. Row 1 on top has three sections. First shows Excel and word windows. The word here is indicated in this section. The second section shows </a:t>
            </a:r>
            <a:r>
              <a:rPr lang="en-US" sz="1200" b="0" i="0" u="none" strike="noStrike" noProof="0" dirty="0" err="1">
                <a:solidFill>
                  <a:srgbClr val="000000"/>
                </a:solidFill>
                <a:effectLst/>
                <a:latin typeface="Arial" panose="020B0604020202020204" pitchFamily="34" charset="0"/>
                <a:cs typeface="Arial" panose="020B0604020202020204" pitchFamily="34" charset="0"/>
              </a:rPr>
              <a:t>mplayer</a:t>
            </a:r>
            <a:r>
              <a:rPr lang="en-US" sz="1200" b="0" i="0" u="none" strike="noStrike" noProof="0" dirty="0">
                <a:solidFill>
                  <a:srgbClr val="000000"/>
                </a:solidFill>
                <a:effectLst/>
                <a:latin typeface="Arial" panose="020B0604020202020204" pitchFamily="34" charset="0"/>
                <a:cs typeface="Arial" panose="020B0604020202020204" pitchFamily="34" charset="0"/>
              </a:rPr>
              <a:t> and emacs Linux. The word here is indicated in this section. The third section is labeled as the control domain. The second row is labeled as a type 1 hypervisor. Row 3 is labeled as hardware (C P U, disk, network, interrupts, etcetera). Diagram (b) shows the block with four rows. The top row is small and shows three circles labeled as guest O S process; Guest O S (example windows). Row 2 shows 2 sections. The first section is labeled as type 2 supervisor and section 2 is labeled as host O S process. Section 3 is labeled as host O S (for example Linux). The word here is indicated in this section. Row 4 is labeled as hardware (C P U, disk, network, interrupts, etcetera).</a:t>
            </a:r>
            <a:r>
              <a:rPr lang="en-US" sz="1200" noProof="0" dirty="0">
                <a:latin typeface="Arial" panose="020B0604020202020204" pitchFamily="34" charset="0"/>
                <a:cs typeface="Arial" panose="020B0604020202020204" pitchFamily="34" charset="0"/>
              </a:rPr>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049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It comprises a box divided into 2 sections. On the top, it has 3 columns and 2 rows and is labeled virtual 370 s. The second row is marked as C M S. On the top right, an arrow points downwards with system call here and trap here marked at the ends. On the bottom, it has 2 horizontal sections labeled V M over 370 and 370 bare hardware. On the left, an arrow points downwards from the top section to the bottom section with A over A instructions here and trap here on each end.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6622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914400" y="1447801"/>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899583"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8/8/2023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6"/>
            <a:ext cx="10972800"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54864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54864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54864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54864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54864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54864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7A9086A7-8C24-0E2D-687E-CFCD48D1B04A}"/>
              </a:ext>
            </a:extLst>
          </p:cNvPr>
          <p:cNvSpPr>
            <a:spLocks noGrp="1"/>
          </p:cNvSpPr>
          <p:nvPr>
            <p:ph sz="quarter" idx="19"/>
          </p:nvPr>
        </p:nvSpPr>
        <p:spPr>
          <a:xfrm>
            <a:off x="6223000" y="1555751"/>
            <a:ext cx="5604933" cy="531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2CE78535-8527-41E2-63DB-42F688A91B99}"/>
              </a:ext>
            </a:extLst>
          </p:cNvPr>
          <p:cNvSpPr>
            <a:spLocks noGrp="1"/>
          </p:cNvSpPr>
          <p:nvPr>
            <p:ph sz="quarter" idx="20"/>
          </p:nvPr>
        </p:nvSpPr>
        <p:spPr>
          <a:xfrm>
            <a:off x="6341533" y="2254250"/>
            <a:ext cx="5486400" cy="56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3372F2F-6478-464B-FC8A-D9FA1F026BDB}"/>
              </a:ext>
            </a:extLst>
          </p:cNvPr>
          <p:cNvSpPr>
            <a:spLocks noGrp="1"/>
          </p:cNvSpPr>
          <p:nvPr>
            <p:ph sz="quarter" idx="21"/>
          </p:nvPr>
        </p:nvSpPr>
        <p:spPr>
          <a:xfrm>
            <a:off x="6341533" y="2981325"/>
            <a:ext cx="5486400" cy="56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04DDC711-8B83-407B-5074-B70E0A16556A}"/>
              </a:ext>
            </a:extLst>
          </p:cNvPr>
          <p:cNvSpPr>
            <a:spLocks noGrp="1"/>
          </p:cNvSpPr>
          <p:nvPr>
            <p:ph sz="quarter" idx="22"/>
          </p:nvPr>
        </p:nvSpPr>
        <p:spPr>
          <a:xfrm>
            <a:off x="6341533" y="3708401"/>
            <a:ext cx="5486400" cy="652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30A06471-9A32-D36E-5139-7C28A389B120}"/>
              </a:ext>
            </a:extLst>
          </p:cNvPr>
          <p:cNvSpPr>
            <a:spLocks noGrp="1"/>
          </p:cNvSpPr>
          <p:nvPr>
            <p:ph sz="quarter" idx="23"/>
          </p:nvPr>
        </p:nvSpPr>
        <p:spPr>
          <a:xfrm>
            <a:off x="6341533" y="4527550"/>
            <a:ext cx="5486400" cy="642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91387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1.jpg"/><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pic>
        <p:nvPicPr>
          <p:cNvPr id="8" name="Picture Placeholder 11" descr="Pearson Logo">
            <a:extLst>
              <a:ext uri="{FF2B5EF4-FFF2-40B4-BE49-F238E27FC236}">
                <a16:creationId xmlns:a16="http://schemas.microsoft.com/office/drawing/2014/main" id="{CB0518EB-58D5-4439-9361-9490D2F59EBF}"/>
              </a:ext>
            </a:extLst>
          </p:cNvPr>
          <p:cNvPicPr>
            <a:picLocks noChangeAspect="1"/>
          </p:cNvPicPr>
          <p:nvPr userDrawn="1"/>
        </p:nvPicPr>
        <p:blipFill>
          <a:blip r:embed="rId17"/>
          <a:srcRect/>
          <a:stretch/>
        </p:blipFill>
        <p:spPr>
          <a:xfrm>
            <a:off x="527295" y="6412112"/>
            <a:ext cx="948533" cy="298884"/>
          </a:xfrm>
          <a:prstGeom prst="rect">
            <a:avLst/>
          </a:prstGeom>
        </p:spPr>
      </p:pic>
      <p:sp>
        <p:nvSpPr>
          <p:cNvPr id="9" name="Content Placeholder 7">
            <a:extLst>
              <a:ext uri="{FF2B5EF4-FFF2-40B4-BE49-F238E27FC236}">
                <a16:creationId xmlns:a16="http://schemas.microsoft.com/office/drawing/2014/main" id="{0D33E72F-9ECE-4417-BE38-F2E4287490F3}"/>
              </a:ext>
            </a:extLst>
          </p:cNvPr>
          <p:cNvSpPr txBox="1">
            <a:spLocks/>
          </p:cNvSpPr>
          <p:nvPr userDrawn="1"/>
        </p:nvSpPr>
        <p:spPr>
          <a:xfrm>
            <a:off x="5089055" y="6467655"/>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cs typeface="Verdana" panose="020B0604030504040204" pitchFamily="34" charset="0"/>
              </a:rPr>
              <a:t>Copyright © 2023, 2014, 2008 Pearson Education, Inc. All Rights Reserved</a:t>
            </a:r>
          </a:p>
        </p:txBody>
      </p:sp>
    </p:spTree>
  </p:cSld>
  <p:clrMap bg1="lt1" tx1="dk1" bg2="dk2" tx2="lt2" accent1="accent1" accent2="accent2" accent3="accent3" accent4="accent4" accent5="accent5" accent6="accent6" hlink="hlink" folHlink="folHlink"/>
  <p:sldLayoutIdLst>
    <p:sldLayoutId id="2147483683" r:id="rId1"/>
    <p:sldLayoutId id="2147483650" r:id="rId2"/>
    <p:sldLayoutId id="2147483682" r:id="rId3"/>
    <p:sldLayoutId id="2147483684" r:id="rId4"/>
    <p:sldLayoutId id="2147483680" r:id="rId5"/>
    <p:sldLayoutId id="2147483676" r:id="rId6"/>
    <p:sldLayoutId id="2147483677" r:id="rId7"/>
    <p:sldLayoutId id="2147483678" r:id="rId8"/>
    <p:sldLayoutId id="2147483679" r:id="rId9"/>
    <p:sldLayoutId id="2147483671" r:id="rId10"/>
    <p:sldLayoutId id="2147483673" r:id="rId11"/>
    <p:sldLayoutId id="2147483670" r:id="rId12"/>
    <p:sldLayoutId id="2147483669" r:id="rId13"/>
    <p:sldLayoutId id="2147483655" r:id="rId14"/>
    <p:sldLayoutId id="214748368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wmf"/></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7.bin"/><Relationship Id="rId18" Type="http://schemas.openxmlformats.org/officeDocument/2006/relationships/oleObject" Target="../embeddings/oleObject11.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5.wmf"/><Relationship Id="rId17" Type="http://schemas.openxmlformats.org/officeDocument/2006/relationships/oleObject" Target="../embeddings/oleObject10.bin"/><Relationship Id="rId2" Type="http://schemas.openxmlformats.org/officeDocument/2006/relationships/notesSlide" Target="../notesSlides/notesSlide17.xml"/><Relationship Id="rId16" Type="http://schemas.openxmlformats.org/officeDocument/2006/relationships/oleObject" Target="../embeddings/oleObject9.bin"/><Relationship Id="rId20" Type="http://schemas.openxmlformats.org/officeDocument/2006/relationships/oleObject" Target="../embeddings/oleObject12.bin"/><Relationship Id="rId1" Type="http://schemas.openxmlformats.org/officeDocument/2006/relationships/slideLayout" Target="../slideLayouts/slideLayout5.xml"/><Relationship Id="rId6" Type="http://schemas.openxmlformats.org/officeDocument/2006/relationships/image" Target="../media/image12.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image" Target="../media/image16.wmf"/><Relationship Id="rId10" Type="http://schemas.openxmlformats.org/officeDocument/2006/relationships/image" Target="../media/image14.wmf"/><Relationship Id="rId19" Type="http://schemas.openxmlformats.org/officeDocument/2006/relationships/image" Target="../media/image17.wmf"/><Relationship Id="rId4" Type="http://schemas.openxmlformats.org/officeDocument/2006/relationships/image" Target="../media/image11.wmf"/><Relationship Id="rId9" Type="http://schemas.openxmlformats.org/officeDocument/2006/relationships/oleObject" Target="../embeddings/oleObject5.bin"/><Relationship Id="rId14" Type="http://schemas.openxmlformats.org/officeDocument/2006/relationships/oleObject" Target="../embeddings/oleObject8.bin"/></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3.bin"/><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4.bin"/><Relationship Id="rId1" Type="http://schemas.openxmlformats.org/officeDocument/2006/relationships/slideLayout" Target="../slideLayouts/slideLayout5.xml"/><Relationship Id="rId4" Type="http://schemas.openxmlformats.org/officeDocument/2006/relationships/oleObject" Target="../embeddings/oleObject15.bin"/></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6.bin"/><Relationship Id="rId1" Type="http://schemas.openxmlformats.org/officeDocument/2006/relationships/slideLayout" Target="../slideLayouts/slideLayout5.xml"/><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8.bin"/><Relationship Id="rId1" Type="http://schemas.openxmlformats.org/officeDocument/2006/relationships/slideLayout" Target="../slideLayouts/slideLayout6.xml"/><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5.xml"/><Relationship Id="rId5" Type="http://schemas.openxmlformats.org/officeDocument/2006/relationships/image" Target="../media/image31.jpg"/><Relationship Id="rId4" Type="http://schemas.openxmlformats.org/officeDocument/2006/relationships/image" Target="../media/image3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21.bin"/><Relationship Id="rId1" Type="http://schemas.openxmlformats.org/officeDocument/2006/relationships/slideLayout" Target="../slideLayouts/slideLayout6.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22.bin"/><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23.bin"/><Relationship Id="rId1" Type="http://schemas.openxmlformats.org/officeDocument/2006/relationships/slideLayout" Target="../slideLayouts/slideLayout5.xml"/><Relationship Id="rId5" Type="http://schemas.openxmlformats.org/officeDocument/2006/relationships/image" Target="../media/image39.wmf"/><Relationship Id="rId4" Type="http://schemas.openxmlformats.org/officeDocument/2006/relationships/oleObject" Target="../embeddings/oleObject24.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25.bin"/><Relationship Id="rId1" Type="http://schemas.openxmlformats.org/officeDocument/2006/relationships/slideLayout" Target="../slideLayouts/slideLayout5.xml"/><Relationship Id="rId5" Type="http://schemas.openxmlformats.org/officeDocument/2006/relationships/image" Target="../media/image44.wmf"/><Relationship Id="rId4" Type="http://schemas.openxmlformats.org/officeDocument/2006/relationships/oleObject" Target="../embeddings/oleObject26.bin"/></Relationships>
</file>

<file path=ppt/slides/_rels/slide6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23353" y="267128"/>
            <a:ext cx="11152710" cy="590349"/>
          </a:xfrm>
        </p:spPr>
        <p:txBody>
          <a:bodyPr wrap="square" lIns="0" tIns="18000" rIns="0" bIns="18000" anchor="ctr" anchorCtr="0">
            <a:spAutoFit/>
          </a:bodyPr>
          <a:lstStyle/>
          <a:p>
            <a:r>
              <a:rPr lang="en-US"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23352" y="1148999"/>
            <a:ext cx="1847095" cy="344128"/>
          </a:xfrm>
        </p:spPr>
        <p:txBody>
          <a:bodyPr wrap="square" lIns="0" tIns="18000" rIns="0" bIns="18000" anchor="ctr" anchorCtr="0">
            <a:spAutoFit/>
          </a:bodyPr>
          <a:lstStyle/>
          <a:p>
            <a:r>
              <a:rPr lang="en-US"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568396" y="1622498"/>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4638153" y="2552029"/>
            <a:ext cx="1708030" cy="498016"/>
          </a:xfrm>
        </p:spPr>
        <p:txBody>
          <a:bodyPr wrap="square" lIns="0" tIns="18000" rIns="0" bIns="18000" anchor="ctr" anchorCtr="0">
            <a:spAutoFit/>
          </a:bodyPr>
          <a:lstStyle/>
          <a:p>
            <a:pPr indent="-101600"/>
            <a:r>
              <a:rPr lang="en-US" dirty="0"/>
              <a:t>Chapter 7</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4638153" y="3488717"/>
            <a:ext cx="3657600" cy="374906"/>
          </a:xfrm>
        </p:spPr>
        <p:txBody>
          <a:bodyPr lIns="0" tIns="18000" rIns="0" bIns="18000" anchor="ctr" anchorCtr="0">
            <a:spAutoFit/>
          </a:bodyPr>
          <a:lstStyle/>
          <a:p>
            <a:pPr indent="-101600"/>
            <a:r>
              <a:rPr lang="en-US" dirty="0"/>
              <a:t>Virtualization and the Cloud</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27295" y="6412112"/>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089055" y="6467655"/>
            <a:ext cx="6589712" cy="221018"/>
          </a:xfrm>
        </p:spPr>
        <p:txBody>
          <a:bodyPr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2" y="285889"/>
            <a:ext cx="11152721" cy="559572"/>
          </a:xfrm>
        </p:spPr>
        <p:txBody>
          <a:bodyPr wrap="square" lIns="0" tIns="18000" rIns="0" bIns="18000" anchor="ctr" anchorCtr="0">
            <a:spAutoFit/>
          </a:bodyPr>
          <a:lstStyle/>
          <a:p>
            <a:r>
              <a:rPr lang="en-US" sz="3400" dirty="0"/>
              <a:t>Type 1 and Type 2 Hypervisors (1)</a:t>
            </a:r>
          </a:p>
        </p:txBody>
      </p:sp>
      <p:pic>
        <p:nvPicPr>
          <p:cNvPr id="4" name="Picture 3" descr="The figure illustrates the location of type 1 and type 2 hypervisors.&#10;Long description is available in notes, press F6">
            <a:extLst>
              <a:ext uri="{FF2B5EF4-FFF2-40B4-BE49-F238E27FC236}">
                <a16:creationId xmlns:a16="http://schemas.microsoft.com/office/drawing/2014/main" id="{5AAAA4C6-0AF8-33A6-D6DC-CDCB3EB0605F}"/>
              </a:ext>
            </a:extLst>
          </p:cNvPr>
          <p:cNvPicPr>
            <a:picLocks noChangeAspect="1"/>
          </p:cNvPicPr>
          <p:nvPr/>
        </p:nvPicPr>
        <p:blipFill>
          <a:blip r:embed="rId3"/>
          <a:stretch>
            <a:fillRect/>
          </a:stretch>
        </p:blipFill>
        <p:spPr>
          <a:xfrm>
            <a:off x="1559612" y="1380268"/>
            <a:ext cx="9086433" cy="410429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31792" y="5994121"/>
            <a:ext cx="5346075" cy="313350"/>
          </a:xfrm>
        </p:spPr>
        <p:txBody>
          <a:bodyPr wrap="square" lIns="0" tIns="18000" rIns="0" bIns="18000" anchor="ctr" anchorCtr="0">
            <a:spAutoFit/>
          </a:bodyPr>
          <a:lstStyle/>
          <a:p>
            <a:pPr marL="0" indent="0">
              <a:buNone/>
            </a:pPr>
            <a:r>
              <a:rPr lang="en-US" sz="1800" dirty="0"/>
              <a:t>Figure 7.1 Location of type 1 and type 2 hypervisors.</a:t>
            </a:r>
          </a:p>
        </p:txBody>
      </p:sp>
    </p:spTree>
    <p:extLst>
      <p:ext uri="{BB962C8B-B14F-4D97-AF65-F5344CB8AC3E}">
        <p14:creationId xmlns:p14="http://schemas.microsoft.com/office/powerpoint/2010/main" val="318769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2" y="277263"/>
            <a:ext cx="11152721" cy="559572"/>
          </a:xfrm>
        </p:spPr>
        <p:txBody>
          <a:bodyPr wrap="square" lIns="0" tIns="18000" rIns="0" bIns="18000" anchor="ctr" anchorCtr="0">
            <a:spAutoFit/>
          </a:bodyPr>
          <a:lstStyle/>
          <a:p>
            <a:r>
              <a:rPr lang="en-US" sz="3400" dirty="0"/>
              <a:t>Type 1 and Type 2 Hypervisors (2)</a:t>
            </a:r>
          </a:p>
        </p:txBody>
      </p:sp>
      <p:graphicFrame>
        <p:nvGraphicFramePr>
          <p:cNvPr id="3" name="Table 4">
            <a:extLst>
              <a:ext uri="{FF2B5EF4-FFF2-40B4-BE49-F238E27FC236}">
                <a16:creationId xmlns:a16="http://schemas.microsoft.com/office/drawing/2014/main" id="{12AA8BD7-FDE6-C5E5-1AD7-83060C7AF6B7}"/>
              </a:ext>
            </a:extLst>
          </p:cNvPr>
          <p:cNvGraphicFramePr>
            <a:graphicFrameLocks noGrp="1"/>
          </p:cNvGraphicFramePr>
          <p:nvPr>
            <p:extLst>
              <p:ext uri="{D42A27DB-BD31-4B8C-83A1-F6EECF244321}">
                <p14:modId xmlns:p14="http://schemas.microsoft.com/office/powerpoint/2010/main" val="2888841998"/>
              </p:ext>
            </p:extLst>
          </p:nvPr>
        </p:nvGraphicFramePr>
        <p:xfrm>
          <a:off x="2091415" y="1990071"/>
          <a:ext cx="7993400" cy="2062490"/>
        </p:xfrm>
        <a:graphic>
          <a:graphicData uri="http://schemas.openxmlformats.org/drawingml/2006/table">
            <a:tbl>
              <a:tblPr firstRow="1" bandRow="1">
                <a:tableStyleId>{40F9630F-82C1-40B7-BC3A-925EFCFF5E92}</a:tableStyleId>
              </a:tblPr>
              <a:tblGrid>
                <a:gridCol w="3307100">
                  <a:extLst>
                    <a:ext uri="{9D8B030D-6E8A-4147-A177-3AD203B41FA5}">
                      <a16:colId xmlns:a16="http://schemas.microsoft.com/office/drawing/2014/main" val="1029527934"/>
                    </a:ext>
                  </a:extLst>
                </a:gridCol>
                <a:gridCol w="2343150">
                  <a:extLst>
                    <a:ext uri="{9D8B030D-6E8A-4147-A177-3AD203B41FA5}">
                      <a16:colId xmlns:a16="http://schemas.microsoft.com/office/drawing/2014/main" val="573183514"/>
                    </a:ext>
                  </a:extLst>
                </a:gridCol>
                <a:gridCol w="2343150">
                  <a:extLst>
                    <a:ext uri="{9D8B030D-6E8A-4147-A177-3AD203B41FA5}">
                      <a16:colId xmlns:a16="http://schemas.microsoft.com/office/drawing/2014/main" val="4442744"/>
                    </a:ext>
                  </a:extLst>
                </a:gridCol>
              </a:tblGrid>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rPr>
                        <a:t>Virtualization method </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rPr>
                        <a:t>Type 1 hypervisor </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b="1" u="none" strike="noStrike" cap="none" dirty="0">
                          <a:solidFill>
                            <a:schemeClr val="tx1"/>
                          </a:solidFill>
                        </a:rPr>
                        <a:t>Type 2 hypervisor </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4669887"/>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600" u="none" strike="noStrike" cap="none" dirty="0">
                          <a:solidFill>
                            <a:schemeClr val="tx1"/>
                          </a:solidFill>
                        </a:rPr>
                        <a:t>Virtualization without </a:t>
                      </a:r>
                      <a:r>
                        <a:rPr lang="en-US" sz="1600" u="none" strike="noStrike" cap="none" spc="-150" baseline="0" dirty="0">
                          <a:solidFill>
                            <a:schemeClr val="tx1"/>
                          </a:solidFill>
                        </a:rPr>
                        <a:t>H </a:t>
                      </a:r>
                      <a:r>
                        <a:rPr lang="en-US" sz="1600" u="none" strike="noStrike" cap="none" dirty="0">
                          <a:solidFill>
                            <a:schemeClr val="tx1"/>
                          </a:solidFill>
                        </a:rPr>
                        <a:t>W support </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u="none" strike="noStrike" cap="none" spc="-200" baseline="0" dirty="0">
                          <a:solidFill>
                            <a:schemeClr val="tx1"/>
                          </a:solidFill>
                        </a:rPr>
                        <a:t>E S </a:t>
                      </a:r>
                      <a:r>
                        <a:rPr lang="en-US" sz="1600" u="none" strike="noStrike" cap="none" dirty="0">
                          <a:solidFill>
                            <a:schemeClr val="tx1"/>
                          </a:solidFill>
                        </a:rPr>
                        <a:t>X Server 1.0 </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u="none" strike="noStrike" cap="none">
                          <a:solidFill>
                            <a:schemeClr val="tx1"/>
                          </a:solidFill>
                        </a:rPr>
                        <a:t>VMware Workstation 1 </a:t>
                      </a:r>
                      <a:endParaRPr sz="160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4471278"/>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600" u="none" strike="noStrike" cap="none" dirty="0">
                          <a:solidFill>
                            <a:schemeClr val="tx1"/>
                          </a:solidFill>
                        </a:rPr>
                        <a:t>Paravirtualization </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u="none" strike="noStrike" cap="none">
                          <a:solidFill>
                            <a:schemeClr val="tx1"/>
                          </a:solidFill>
                        </a:rPr>
                        <a:t>Xen 1.0 </a:t>
                      </a:r>
                      <a:endParaRPr sz="160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dk1"/>
                        </a:buClr>
                        <a:buSzPts val="1400"/>
                        <a:buFont typeface="Arial"/>
                        <a:buNone/>
                      </a:pPr>
                      <a:r>
                        <a:rPr lang="en-US" sz="1600" u="none" strike="noStrike" cap="none">
                          <a:solidFill>
                            <a:schemeClr val="tx1"/>
                          </a:solidFill>
                        </a:rPr>
                        <a:t>VirtualBox 5.0+</a:t>
                      </a:r>
                      <a:endParaRPr sz="160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0018345"/>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600" u="none" strike="noStrike" cap="none" dirty="0">
                          <a:solidFill>
                            <a:schemeClr val="tx1"/>
                          </a:solidFill>
                        </a:rPr>
                        <a:t>Virtualization with </a:t>
                      </a:r>
                      <a:r>
                        <a:rPr lang="en-US" sz="1600" u="none" strike="noStrike" cap="none" spc="-150" baseline="0" dirty="0">
                          <a:solidFill>
                            <a:schemeClr val="tx1"/>
                          </a:solidFill>
                        </a:rPr>
                        <a:t>H </a:t>
                      </a:r>
                      <a:r>
                        <a:rPr lang="en-US" sz="1600" u="none" strike="noStrike" cap="none" dirty="0">
                          <a:solidFill>
                            <a:schemeClr val="tx1"/>
                          </a:solidFill>
                        </a:rPr>
                        <a:t>W support </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u="none" strike="noStrike" cap="none" dirty="0">
                          <a:solidFill>
                            <a:schemeClr val="tx1"/>
                          </a:solidFill>
                        </a:rPr>
                        <a:t>vSphere, Xen, Hyper-V </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u="none" strike="noStrike" cap="none" dirty="0">
                          <a:solidFill>
                            <a:schemeClr val="tx1"/>
                          </a:solidFill>
                        </a:rPr>
                        <a:t>VMware Fusion, </a:t>
                      </a:r>
                      <a:r>
                        <a:rPr lang="en-US" sz="1600" u="none" strike="noStrike" cap="none" spc="-200" baseline="0" dirty="0">
                          <a:solidFill>
                            <a:schemeClr val="tx1"/>
                          </a:solidFill>
                        </a:rPr>
                        <a:t>K V </a:t>
                      </a:r>
                      <a:r>
                        <a:rPr lang="en-US" sz="1600" u="none" strike="noStrike" cap="none" dirty="0">
                          <a:solidFill>
                            <a:schemeClr val="tx1"/>
                          </a:solidFill>
                        </a:rPr>
                        <a:t>M, Parallels</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1829833"/>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600" u="none" strike="noStrike" cap="none" dirty="0">
                          <a:solidFill>
                            <a:schemeClr val="tx1"/>
                          </a:solidFill>
                        </a:rPr>
                        <a:t>Process virtualization</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chemeClr val="lt1"/>
                        </a:buClr>
                        <a:buSzPts val="1400"/>
                        <a:buFont typeface="Arial"/>
                        <a:buNone/>
                      </a:pPr>
                      <a:r>
                        <a:rPr lang="en-US" sz="100" u="none" strike="noStrike" cap="none" dirty="0">
                          <a:solidFill>
                            <a:schemeClr val="tx1"/>
                          </a:solidFill>
                        </a:rPr>
                        <a:t>Blank</a:t>
                      </a:r>
                      <a:endParaRPr sz="1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600" u="none" strike="noStrike" cap="none" dirty="0">
                          <a:solidFill>
                            <a:schemeClr val="tx1"/>
                          </a:solidFill>
                        </a:rPr>
                        <a:t>Wine</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4059074"/>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1871193" y="4603515"/>
            <a:ext cx="8455877" cy="590349"/>
          </a:xfrm>
        </p:spPr>
        <p:txBody>
          <a:bodyPr wrap="square" lIns="0" tIns="18000" rIns="0" bIns="18000" anchor="ctr" anchorCtr="0">
            <a:spAutoFit/>
          </a:bodyPr>
          <a:lstStyle/>
          <a:p>
            <a:pPr marL="0" indent="0">
              <a:buNone/>
            </a:pPr>
            <a:r>
              <a:rPr lang="en-US" sz="1800" dirty="0"/>
              <a:t>Figure 7.2 Examples of hypervisors. Type 1 hypervisors run on the bare metal whereas type 2 hypervisors use the services of an existing host operating system.</a:t>
            </a:r>
          </a:p>
        </p:txBody>
      </p:sp>
    </p:spTree>
    <p:extLst>
      <p:ext uri="{BB962C8B-B14F-4D97-AF65-F5344CB8AC3E}">
        <p14:creationId xmlns:p14="http://schemas.microsoft.com/office/powerpoint/2010/main" val="323545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5" y="255212"/>
            <a:ext cx="11152718" cy="590349"/>
          </a:xfrm>
        </p:spPr>
        <p:txBody>
          <a:bodyPr wrap="square" lIns="0" tIns="18000" rIns="0" bIns="18000" anchor="ctr" anchorCtr="0">
            <a:spAutoFit/>
          </a:bodyPr>
          <a:lstStyle/>
          <a:p>
            <a:r>
              <a:rPr lang="en-US" sz="3400" dirty="0"/>
              <a:t>Quiz</a:t>
            </a:r>
            <a:r>
              <a:rPr lang="en-US" dirty="0"/>
              <a:t> </a:t>
            </a:r>
            <a:r>
              <a:rPr lang="en-US" sz="2600" dirty="0"/>
              <a:t>(1 of 2)</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73" y="1099558"/>
            <a:ext cx="11163915" cy="467239"/>
          </a:xfrm>
        </p:spPr>
        <p:txBody>
          <a:bodyPr wrap="square" lIns="0" tIns="18000" rIns="0" bIns="18000" anchor="ctr" anchorCtr="0">
            <a:spAutoFit/>
          </a:bodyPr>
          <a:lstStyle/>
          <a:p>
            <a:pPr marL="0" indent="0">
              <a:spcBef>
                <a:spcPts val="600"/>
              </a:spcBef>
              <a:buNone/>
            </a:pPr>
            <a:r>
              <a:rPr lang="en-US" sz="2800" i="1" dirty="0"/>
              <a:t>Where are the drivers (e.g., for the network card, disk, </a:t>
            </a:r>
            <a:r>
              <a:rPr lang="en-US" sz="2800" i="1" dirty="0" err="1"/>
              <a:t>etc</a:t>
            </a:r>
            <a:r>
              <a:rPr lang="en-US" sz="2800" i="1" dirty="0"/>
              <a:t>)?</a:t>
            </a:r>
          </a:p>
        </p:txBody>
      </p:sp>
      <p:pic>
        <p:nvPicPr>
          <p:cNvPr id="3" name="Picture 2" descr="The figure illustrates the location of type 1 and type 2 hypervisors.&#10;Long description is available in notes, press F6">
            <a:extLst>
              <a:ext uri="{FF2B5EF4-FFF2-40B4-BE49-F238E27FC236}">
                <a16:creationId xmlns:a16="http://schemas.microsoft.com/office/drawing/2014/main" id="{10360E25-570A-73FD-76EC-E71CA2A7FEDF}"/>
              </a:ext>
            </a:extLst>
          </p:cNvPr>
          <p:cNvPicPr>
            <a:picLocks noChangeAspect="1"/>
          </p:cNvPicPr>
          <p:nvPr/>
        </p:nvPicPr>
        <p:blipFill>
          <a:blip r:embed="rId3"/>
          <a:stretch>
            <a:fillRect/>
          </a:stretch>
        </p:blipFill>
        <p:spPr>
          <a:xfrm>
            <a:off x="2070954" y="1878475"/>
            <a:ext cx="8063748" cy="3642354"/>
          </a:xfrm>
          <a:prstGeom prst="rect">
            <a:avLst/>
          </a:prstGeom>
        </p:spPr>
      </p:pic>
    </p:spTree>
    <p:extLst>
      <p:ext uri="{BB962C8B-B14F-4D97-AF65-F5344CB8AC3E}">
        <p14:creationId xmlns:p14="http://schemas.microsoft.com/office/powerpoint/2010/main" val="122435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6" y="255212"/>
            <a:ext cx="11152717" cy="590349"/>
          </a:xfrm>
        </p:spPr>
        <p:txBody>
          <a:bodyPr wrap="square" lIns="0" tIns="18000" rIns="0" bIns="18000" anchor="ctr" anchorCtr="0">
            <a:spAutoFit/>
          </a:bodyPr>
          <a:lstStyle/>
          <a:p>
            <a:r>
              <a:rPr lang="en-US" sz="3400" dirty="0"/>
              <a:t>Quiz</a:t>
            </a:r>
            <a:r>
              <a:rPr lang="en-US" dirty="0"/>
              <a:t> </a:t>
            </a:r>
            <a:r>
              <a:rPr lang="en-US" sz="2600" dirty="0"/>
              <a:t>(2 of 2)</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74" y="1099558"/>
            <a:ext cx="11163914" cy="467239"/>
          </a:xfrm>
        </p:spPr>
        <p:txBody>
          <a:bodyPr wrap="square" lIns="0" tIns="18000" rIns="0" bIns="18000" anchor="ctr" anchorCtr="0">
            <a:spAutoFit/>
          </a:bodyPr>
          <a:lstStyle/>
          <a:p>
            <a:pPr marL="0" indent="0">
              <a:spcBef>
                <a:spcPts val="600"/>
              </a:spcBef>
              <a:buNone/>
            </a:pPr>
            <a:r>
              <a:rPr lang="en-US" sz="2800" i="1" dirty="0"/>
              <a:t>Where are the drivers (e.g., for the network card, disk, </a:t>
            </a:r>
            <a:r>
              <a:rPr lang="en-US" sz="2800" i="1" dirty="0" err="1"/>
              <a:t>etc</a:t>
            </a:r>
            <a:r>
              <a:rPr lang="en-US" sz="2800" i="1" dirty="0"/>
              <a:t>)?</a:t>
            </a:r>
          </a:p>
        </p:txBody>
      </p:sp>
      <p:pic>
        <p:nvPicPr>
          <p:cNvPr id="5" name="Picture 4" descr="A pair of diagrams (a) and (b) of a quiz to find the location of drivers.&#10;Long description is available in notes, press F6">
            <a:extLst>
              <a:ext uri="{FF2B5EF4-FFF2-40B4-BE49-F238E27FC236}">
                <a16:creationId xmlns:a16="http://schemas.microsoft.com/office/drawing/2014/main" id="{77664D26-F15F-4F9D-DA37-1CD4C427B26C}"/>
              </a:ext>
            </a:extLst>
          </p:cNvPr>
          <p:cNvPicPr>
            <a:picLocks noChangeAspect="1"/>
          </p:cNvPicPr>
          <p:nvPr/>
        </p:nvPicPr>
        <p:blipFill>
          <a:blip r:embed="rId3"/>
          <a:stretch>
            <a:fillRect/>
          </a:stretch>
        </p:blipFill>
        <p:spPr>
          <a:xfrm>
            <a:off x="2003750" y="1853311"/>
            <a:ext cx="8201750" cy="3634453"/>
          </a:xfrm>
          <a:prstGeom prst="rect">
            <a:avLst/>
          </a:prstGeom>
        </p:spPr>
      </p:pic>
    </p:spTree>
    <p:extLst>
      <p:ext uri="{BB962C8B-B14F-4D97-AF65-F5344CB8AC3E}">
        <p14:creationId xmlns:p14="http://schemas.microsoft.com/office/powerpoint/2010/main" val="2216701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0" y="287136"/>
            <a:ext cx="11152723" cy="559572"/>
          </a:xfrm>
        </p:spPr>
        <p:txBody>
          <a:bodyPr wrap="square" lIns="0" tIns="18000" rIns="0" bIns="18000" anchor="ctr" anchorCtr="0">
            <a:spAutoFit/>
          </a:bodyPr>
          <a:lstStyle/>
          <a:p>
            <a:r>
              <a:rPr lang="en-US" sz="3400" dirty="0"/>
              <a:t>History: [1960s - 1970s] </a:t>
            </a:r>
            <a:r>
              <a:rPr lang="en-US" sz="3400" spc="-500" dirty="0"/>
              <a:t>I B </a:t>
            </a:r>
            <a:r>
              <a:rPr lang="en-US" sz="3400" dirty="0"/>
              <a:t>M </a:t>
            </a:r>
            <a:r>
              <a:rPr lang="en-US" sz="3400" spc="-500" dirty="0"/>
              <a:t>C </a:t>
            </a:r>
            <a:r>
              <a:rPr lang="en-US" sz="3400" dirty="0"/>
              <a:t>P-67/</a:t>
            </a:r>
            <a:r>
              <a:rPr lang="en-US" sz="3400" spc="-500" dirty="0"/>
              <a:t>C M </a:t>
            </a:r>
            <a:r>
              <a:rPr lang="en-US" sz="3400" dirty="0"/>
              <a:t>S (1)</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69" y="1512898"/>
            <a:ext cx="11153363" cy="4022058"/>
          </a:xfrm>
        </p:spPr>
        <p:txBody>
          <a:bodyPr wrap="square" lIns="0" tIns="18000" rIns="0" bIns="18000" anchor="ctr" anchorCtr="0">
            <a:spAutoFit/>
          </a:bodyPr>
          <a:lstStyle/>
          <a:p>
            <a:pPr marL="342900" indent="-342900">
              <a:spcBef>
                <a:spcPts val="600"/>
              </a:spcBef>
            </a:pPr>
            <a:r>
              <a:rPr lang="en-US" sz="2800" spc="-300" dirty="0"/>
              <a:t>I B </a:t>
            </a:r>
            <a:r>
              <a:rPr lang="en-US" sz="2800" dirty="0"/>
              <a:t>M Cambridge Scientific Center</a:t>
            </a:r>
          </a:p>
          <a:p>
            <a:pPr marL="342900" indent="-342900">
              <a:spcBef>
                <a:spcPts val="600"/>
              </a:spcBef>
            </a:pPr>
            <a:r>
              <a:rPr lang="en-US" sz="2800" dirty="0"/>
              <a:t>Ran on </a:t>
            </a:r>
            <a:r>
              <a:rPr lang="en-US" sz="2800" spc="-300" dirty="0"/>
              <a:t>I B </a:t>
            </a:r>
            <a:r>
              <a:rPr lang="en-US" sz="2800" dirty="0"/>
              <a:t>M 360/67 </a:t>
            </a:r>
          </a:p>
          <a:p>
            <a:pPr marL="342900" indent="-342900">
              <a:spcBef>
                <a:spcPts val="600"/>
              </a:spcBef>
            </a:pPr>
            <a:r>
              <a:rPr lang="en-US" sz="2800" dirty="0"/>
              <a:t>Replicated hardware in each “process”</a:t>
            </a:r>
          </a:p>
          <a:p>
            <a:pPr marL="829818" lvl="1" indent="-342900"/>
            <a:r>
              <a:rPr lang="en-US" sz="2800" dirty="0"/>
              <a:t>Virtual 360/67 processor</a:t>
            </a:r>
          </a:p>
          <a:p>
            <a:pPr marL="829818" lvl="1" indent="-342900"/>
            <a:r>
              <a:rPr lang="en-US" sz="2800" dirty="0"/>
              <a:t>Virtual disk(s), virtual console, printer, card reader, etc.</a:t>
            </a:r>
          </a:p>
          <a:p>
            <a:pPr marL="342900" indent="-342900">
              <a:spcBef>
                <a:spcPts val="600"/>
              </a:spcBef>
            </a:pPr>
            <a:r>
              <a:rPr lang="en-US" sz="2800" spc="-300" dirty="0"/>
              <a:t>C M </a:t>
            </a:r>
            <a:r>
              <a:rPr lang="en-US" sz="2800" dirty="0"/>
              <a:t>S: Cambridge Monitor System</a:t>
            </a:r>
          </a:p>
          <a:p>
            <a:pPr marL="829818" lvl="1" indent="-342900"/>
            <a:r>
              <a:rPr lang="en-US" sz="2800" dirty="0"/>
              <a:t>A single user, interactive operating system</a:t>
            </a:r>
          </a:p>
          <a:p>
            <a:pPr marL="342900" indent="-342900">
              <a:spcBef>
                <a:spcPts val="600"/>
              </a:spcBef>
            </a:pPr>
            <a:r>
              <a:rPr lang="en-US" sz="2800" dirty="0"/>
              <a:t>Commercialized as </a:t>
            </a:r>
            <a:r>
              <a:rPr lang="en-US" sz="2800" spc="-300" dirty="0"/>
              <a:t>V M 3 7 </a:t>
            </a:r>
            <a:r>
              <a:rPr lang="en-US" sz="2800" dirty="0"/>
              <a:t>0 in mid-1970s</a:t>
            </a:r>
          </a:p>
        </p:txBody>
      </p:sp>
    </p:spTree>
    <p:extLst>
      <p:ext uri="{BB962C8B-B14F-4D97-AF65-F5344CB8AC3E}">
        <p14:creationId xmlns:p14="http://schemas.microsoft.com/office/powerpoint/2010/main" val="46258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6" y="289698"/>
            <a:ext cx="11152717" cy="559572"/>
          </a:xfrm>
        </p:spPr>
        <p:txBody>
          <a:bodyPr wrap="square" lIns="0" tIns="18000" rIns="0" bIns="18000" anchor="ctr" anchorCtr="0">
            <a:spAutoFit/>
          </a:bodyPr>
          <a:lstStyle/>
          <a:p>
            <a:r>
              <a:rPr lang="en-US" sz="3400" dirty="0"/>
              <a:t>History: [1960s - 1970s] </a:t>
            </a:r>
            <a:r>
              <a:rPr lang="en-US" sz="3400" spc="-500" dirty="0"/>
              <a:t>I B </a:t>
            </a:r>
            <a:r>
              <a:rPr lang="en-US" sz="3400" dirty="0"/>
              <a:t>M </a:t>
            </a:r>
            <a:r>
              <a:rPr lang="en-US" sz="3400" spc="-500" dirty="0"/>
              <a:t>C </a:t>
            </a:r>
            <a:r>
              <a:rPr lang="en-US" sz="3400" dirty="0"/>
              <a:t>P-67/</a:t>
            </a:r>
            <a:r>
              <a:rPr lang="en-US" sz="3400" spc="-500" dirty="0"/>
              <a:t>C M </a:t>
            </a:r>
            <a:r>
              <a:rPr lang="en-US" sz="3400" dirty="0"/>
              <a:t>S (2)</a:t>
            </a:r>
          </a:p>
        </p:txBody>
      </p:sp>
      <p:graphicFrame>
        <p:nvGraphicFramePr>
          <p:cNvPr id="4" name="Object 3" descr="C P 40 left headed arrow C P forward slash C M S.">
            <a:extLst>
              <a:ext uri="{FF2B5EF4-FFF2-40B4-BE49-F238E27FC236}">
                <a16:creationId xmlns:a16="http://schemas.microsoft.com/office/drawing/2014/main" id="{96E31D60-1154-9185-2EF3-335B9BE252FF}"/>
              </a:ext>
            </a:extLst>
          </p:cNvPr>
          <p:cNvGraphicFramePr>
            <a:graphicFrameLocks noChangeAspect="1"/>
          </p:cNvGraphicFramePr>
          <p:nvPr>
            <p:extLst>
              <p:ext uri="{D42A27DB-BD31-4B8C-83A1-F6EECF244321}">
                <p14:modId xmlns:p14="http://schemas.microsoft.com/office/powerpoint/2010/main" val="2422975873"/>
              </p:ext>
            </p:extLst>
          </p:nvPr>
        </p:nvGraphicFramePr>
        <p:xfrm>
          <a:off x="523348" y="1755948"/>
          <a:ext cx="3372748" cy="431831"/>
        </p:xfrm>
        <a:graphic>
          <a:graphicData uri="http://schemas.openxmlformats.org/presentationml/2006/ole">
            <mc:AlternateContent xmlns:mc="http://schemas.openxmlformats.org/markup-compatibility/2006">
              <mc:Choice xmlns:v="urn:schemas-microsoft-com:vml" Requires="v">
                <p:oleObj name="Equation" r:id="rId3" imgW="1295280" imgH="215640" progId="Equation.DSMT4">
                  <p:embed/>
                </p:oleObj>
              </mc:Choice>
              <mc:Fallback>
                <p:oleObj name="Equation" r:id="rId3" imgW="1295280" imgH="215640" progId="Equation.DSMT4">
                  <p:embed/>
                  <p:pic>
                    <p:nvPicPr>
                      <p:cNvPr id="4" name="Object 3" descr="C P 40 left headed arrow C P forward slash C M S.">
                        <a:extLst>
                          <a:ext uri="{FF2B5EF4-FFF2-40B4-BE49-F238E27FC236}">
                            <a16:creationId xmlns:a16="http://schemas.microsoft.com/office/drawing/2014/main" id="{96E31D60-1154-9185-2EF3-335B9BE252FF}"/>
                          </a:ext>
                        </a:extLst>
                      </p:cNvPr>
                      <p:cNvPicPr/>
                      <p:nvPr/>
                    </p:nvPicPr>
                    <p:blipFill>
                      <a:blip r:embed="rId4"/>
                      <a:stretch>
                        <a:fillRect/>
                      </a:stretch>
                    </p:blipFill>
                    <p:spPr>
                      <a:xfrm>
                        <a:off x="523348" y="1755948"/>
                        <a:ext cx="3372748" cy="431831"/>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4127719" y="1727496"/>
            <a:ext cx="4826500" cy="467239"/>
          </a:xfrm>
        </p:spPr>
        <p:txBody>
          <a:bodyPr wrap="square" lIns="0" tIns="18000" rIns="0" bIns="18000" anchor="ctr" anchorCtr="0">
            <a:spAutoFit/>
          </a:bodyPr>
          <a:lstStyle/>
          <a:p>
            <a:pPr marL="0" indent="0">
              <a:spcBef>
                <a:spcPts val="600"/>
              </a:spcBef>
              <a:buNone/>
            </a:pPr>
            <a:r>
              <a:rPr lang="en-US" sz="2800" dirty="0"/>
              <a:t>for </a:t>
            </a:r>
            <a:r>
              <a:rPr lang="en-US" sz="2800" spc="-300" dirty="0"/>
              <a:t>I B </a:t>
            </a:r>
            <a:r>
              <a:rPr lang="en-US" sz="2800" dirty="0"/>
              <a:t>M System 360, 370, etc.</a:t>
            </a:r>
          </a:p>
        </p:txBody>
      </p:sp>
      <p:pic>
        <p:nvPicPr>
          <p:cNvPr id="7" name="Picture 6" descr="An illustration of the structure of V M over 370 with C M S. &#10;Long description is available in notes, press F6">
            <a:extLst>
              <a:ext uri="{FF2B5EF4-FFF2-40B4-BE49-F238E27FC236}">
                <a16:creationId xmlns:a16="http://schemas.microsoft.com/office/drawing/2014/main" id="{FF82BE7C-7FA7-0500-42A7-4125B4396B5A}"/>
              </a:ext>
            </a:extLst>
          </p:cNvPr>
          <p:cNvPicPr>
            <a:picLocks noChangeAspect="1"/>
          </p:cNvPicPr>
          <p:nvPr/>
        </p:nvPicPr>
        <p:blipFill>
          <a:blip r:embed="rId5"/>
          <a:stretch>
            <a:fillRect/>
          </a:stretch>
        </p:blipFill>
        <p:spPr>
          <a:xfrm>
            <a:off x="1741841" y="2599777"/>
            <a:ext cx="8725568" cy="2414683"/>
          </a:xfrm>
          <a:prstGeom prst="rect">
            <a:avLst/>
          </a:prstGeom>
        </p:spPr>
      </p:pic>
      <p:sp>
        <p:nvSpPr>
          <p:cNvPr id="3" name="Content Placeholder 2">
            <a:extLst>
              <a:ext uri="{FF2B5EF4-FFF2-40B4-BE49-F238E27FC236}">
                <a16:creationId xmlns:a16="http://schemas.microsoft.com/office/drawing/2014/main" id="{8544F0F6-8734-1CD0-AFE4-A96E98CFEFB7}"/>
              </a:ext>
            </a:extLst>
          </p:cNvPr>
          <p:cNvSpPr>
            <a:spLocks noGrp="1"/>
          </p:cNvSpPr>
          <p:nvPr>
            <p:ph sz="quarter" idx="14"/>
          </p:nvPr>
        </p:nvSpPr>
        <p:spPr>
          <a:xfrm>
            <a:off x="3188906" y="5421904"/>
            <a:ext cx="5825692" cy="467239"/>
          </a:xfrm>
        </p:spPr>
        <p:txBody>
          <a:bodyPr wrap="square" lIns="0" tIns="18000" rIns="0" bIns="18000" anchor="ctr" anchorCtr="0">
            <a:spAutoFit/>
          </a:bodyPr>
          <a:lstStyle/>
          <a:p>
            <a:pPr marL="0" indent="0">
              <a:buNone/>
            </a:pPr>
            <a:r>
              <a:rPr lang="en-US" sz="2800" dirty="0"/>
              <a:t>The structure of </a:t>
            </a:r>
            <a:r>
              <a:rPr lang="en-US" sz="2800" spc="-300" dirty="0"/>
              <a:t>V </a:t>
            </a:r>
            <a:r>
              <a:rPr lang="en-US" sz="2800" dirty="0"/>
              <a:t>M/370 with </a:t>
            </a:r>
            <a:r>
              <a:rPr lang="en-US" sz="2800" spc="-300" dirty="0"/>
              <a:t>C M </a:t>
            </a:r>
            <a:r>
              <a:rPr lang="en-US" sz="2800" dirty="0"/>
              <a:t>S.</a:t>
            </a:r>
          </a:p>
        </p:txBody>
      </p:sp>
    </p:spTree>
    <p:extLst>
      <p:ext uri="{BB962C8B-B14F-4D97-AF65-F5344CB8AC3E}">
        <p14:creationId xmlns:p14="http://schemas.microsoft.com/office/powerpoint/2010/main" val="1362849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343" y="286433"/>
            <a:ext cx="11152719" cy="559572"/>
          </a:xfrm>
        </p:spPr>
        <p:txBody>
          <a:bodyPr wrap="square" lIns="0" tIns="18000" rIns="0" bIns="18000" anchor="ctr" anchorCtr="0">
            <a:spAutoFit/>
          </a:bodyPr>
          <a:lstStyle/>
          <a:p>
            <a:r>
              <a:rPr lang="en-US" sz="3400"/>
              <a:t>Compare with Microkernels (E.G., </a:t>
            </a:r>
            <a:r>
              <a:rPr lang="en-US" sz="3400" spc="-500"/>
              <a:t>M I N I </a:t>
            </a:r>
            <a:r>
              <a:rPr lang="en-US" sz="3400"/>
              <a:t>X)</a:t>
            </a:r>
          </a:p>
        </p:txBody>
      </p:sp>
      <p:pic>
        <p:nvPicPr>
          <p:cNvPr id="10" name="Picture 9" descr="An illustration of the comparison between microkernels. &#10;Long description is available in notes, press F6">
            <a:extLst>
              <a:ext uri="{FF2B5EF4-FFF2-40B4-BE49-F238E27FC236}">
                <a16:creationId xmlns:a16="http://schemas.microsoft.com/office/drawing/2014/main" id="{241EE5F2-C026-F055-A6D9-5AE6FA1B0DEE}"/>
              </a:ext>
            </a:extLst>
          </p:cNvPr>
          <p:cNvPicPr>
            <a:picLocks noChangeAspect="1"/>
          </p:cNvPicPr>
          <p:nvPr/>
        </p:nvPicPr>
        <p:blipFill>
          <a:blip r:embed="rId3"/>
          <a:stretch>
            <a:fillRect/>
          </a:stretch>
        </p:blipFill>
        <p:spPr>
          <a:xfrm>
            <a:off x="2191693" y="1383073"/>
            <a:ext cx="7808614" cy="4055198"/>
          </a:xfrm>
          <a:prstGeom prst="rect">
            <a:avLst/>
          </a:prstGeom>
        </p:spPr>
      </p:pic>
    </p:spTree>
    <p:extLst>
      <p:ext uri="{BB962C8B-B14F-4D97-AF65-F5344CB8AC3E}">
        <p14:creationId xmlns:p14="http://schemas.microsoft.com/office/powerpoint/2010/main" val="1024302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302250"/>
            <a:ext cx="11153087" cy="559572"/>
          </a:xfrm>
        </p:spPr>
        <p:txBody>
          <a:bodyPr wrap="square" lIns="0" tIns="18000" rIns="0" bIns="18000" anchor="ctr" anchorCtr="0">
            <a:spAutoFit/>
          </a:bodyPr>
          <a:lstStyle/>
          <a:p>
            <a:r>
              <a:rPr lang="en-US" sz="3400" dirty="0"/>
              <a:t>History: [1974] </a:t>
            </a:r>
            <a:r>
              <a:rPr lang="en-US" sz="3400" dirty="0" err="1"/>
              <a:t>Popek</a:t>
            </a:r>
            <a:r>
              <a:rPr lang="en-US" sz="3400" dirty="0"/>
              <a:t> and Goldberg Publish a Paper</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4418" y="1417480"/>
            <a:ext cx="11153087" cy="3283394"/>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“Formal requirements for Virtualizable Third Generation Computers”</a:t>
            </a:r>
          </a:p>
          <a:p>
            <a:pPr marL="342900" indent="-342900">
              <a:spcBef>
                <a:spcPts val="600"/>
              </a:spcBef>
            </a:pPr>
            <a:r>
              <a:rPr lang="en-US" sz="2800" dirty="0">
                <a:solidFill>
                  <a:srgbClr val="000000"/>
                </a:solidFill>
                <a:latin typeface="Arial" panose="020B0604020202020204" pitchFamily="34" charset="0"/>
              </a:rPr>
              <a:t>It listed what conditions a computer architecture must satisfy to support virtualization</a:t>
            </a:r>
          </a:p>
          <a:p>
            <a:pPr marL="342900" indent="-342900">
              <a:spcBef>
                <a:spcPts val="600"/>
              </a:spcBef>
            </a:pPr>
            <a:r>
              <a:rPr lang="en-US" sz="2800" dirty="0">
                <a:solidFill>
                  <a:srgbClr val="000000"/>
                </a:solidFill>
                <a:latin typeface="Arial" panose="020B0604020202020204" pitchFamily="34" charset="0"/>
              </a:rPr>
              <a:t>Interestingly, the </a:t>
            </a:r>
            <a:r>
              <a:rPr lang="en-US" sz="2800" spc="-300" dirty="0">
                <a:solidFill>
                  <a:srgbClr val="000000"/>
                </a:solidFill>
                <a:latin typeface="Arial" panose="020B0604020202020204" pitchFamily="34" charset="0"/>
              </a:rPr>
              <a:t>x 8 </a:t>
            </a:r>
            <a:r>
              <a:rPr lang="en-US" sz="2800" dirty="0">
                <a:solidFill>
                  <a:srgbClr val="000000"/>
                </a:solidFill>
                <a:latin typeface="Arial" panose="020B0604020202020204" pitchFamily="34" charset="0"/>
              </a:rPr>
              <a:t>6 (also from the 70s!) did not meet these requirements</a:t>
            </a:r>
          </a:p>
          <a:p>
            <a:pPr marL="342900" indent="-342900">
              <a:spcBef>
                <a:spcPts val="600"/>
              </a:spcBef>
            </a:pPr>
            <a:r>
              <a:rPr lang="en-US" sz="2800" dirty="0">
                <a:solidFill>
                  <a:srgbClr val="000000"/>
                </a:solidFill>
                <a:latin typeface="Arial" panose="020B0604020202020204" pitchFamily="34" charset="0"/>
              </a:rPr>
              <a:t>Very briefly, to be virtualizable, when a privileged instruction is executed in user mode, it needs to trap, not just be ignored</a:t>
            </a:r>
          </a:p>
        </p:txBody>
      </p:sp>
    </p:spTree>
    <p:extLst>
      <p:ext uri="{BB962C8B-B14F-4D97-AF65-F5344CB8AC3E}">
        <p14:creationId xmlns:p14="http://schemas.microsoft.com/office/powerpoint/2010/main" val="3472316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302250"/>
            <a:ext cx="11153087" cy="559572"/>
          </a:xfrm>
        </p:spPr>
        <p:txBody>
          <a:bodyPr wrap="square" lIns="0" tIns="18000" rIns="0" bIns="18000" anchor="ctr" anchorCtr="0">
            <a:spAutoFit/>
          </a:bodyPr>
          <a:lstStyle/>
          <a:p>
            <a:r>
              <a:rPr lang="en-US" sz="3400" dirty="0"/>
              <a:t>History: [1990s] The </a:t>
            </a:r>
            <a:r>
              <a:rPr lang="en-US" sz="3400" spc="-500" dirty="0"/>
              <a:t>D I S C </a:t>
            </a:r>
            <a:r>
              <a:rPr lang="en-US" sz="3400" dirty="0"/>
              <a:t>O Revolution</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4418" y="1545514"/>
            <a:ext cx="11153087" cy="1990733"/>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Ed </a:t>
            </a:r>
            <a:r>
              <a:rPr lang="en-US" sz="2800" dirty="0" err="1">
                <a:solidFill>
                  <a:srgbClr val="000000"/>
                </a:solidFill>
                <a:latin typeface="Arial" panose="020B0604020202020204" pitchFamily="34" charset="0"/>
              </a:rPr>
              <a:t>Bugnion</a:t>
            </a:r>
            <a:r>
              <a:rPr lang="en-US" sz="2800" dirty="0">
                <a:solidFill>
                  <a:srgbClr val="000000"/>
                </a:solidFill>
                <a:latin typeface="Arial" panose="020B0604020202020204" pitchFamily="34" charset="0"/>
              </a:rPr>
              <a:t> et al. at Stanford develop a new hypervisor (“Disco”)</a:t>
            </a:r>
          </a:p>
          <a:p>
            <a:pPr marL="342900" indent="-342900">
              <a:spcBef>
                <a:spcPts val="600"/>
              </a:spcBef>
            </a:pPr>
            <a:r>
              <a:rPr lang="en-US" sz="2800" dirty="0">
                <a:solidFill>
                  <a:srgbClr val="000000"/>
                </a:solidFill>
                <a:latin typeface="Arial" panose="020B0604020202020204" pitchFamily="34" charset="0"/>
              </a:rPr>
              <a:t>Virtualization went ballistic, enabling the 2000s cloud revolution</a:t>
            </a:r>
          </a:p>
          <a:p>
            <a:pPr marL="829818" lvl="1" indent="-342900"/>
            <a:r>
              <a:rPr lang="en-US" sz="2800" dirty="0">
                <a:solidFill>
                  <a:srgbClr val="000000"/>
                </a:solidFill>
                <a:latin typeface="Arial" panose="020B0604020202020204" pitchFamily="34" charset="0"/>
              </a:rPr>
              <a:t>(Even though the theory had been nailed down in 1974)</a:t>
            </a:r>
          </a:p>
          <a:p>
            <a:pPr marL="342900" indent="-342900">
              <a:spcBef>
                <a:spcPts val="600"/>
              </a:spcBef>
            </a:pPr>
            <a:r>
              <a:rPr lang="en-US" sz="2800" dirty="0">
                <a:solidFill>
                  <a:srgbClr val="000000"/>
                </a:solidFill>
                <a:latin typeface="Arial" panose="020B0604020202020204" pitchFamily="34" charset="0"/>
              </a:rPr>
              <a:t>The </a:t>
            </a:r>
            <a:r>
              <a:rPr lang="en-US" sz="2800" spc="-300" dirty="0">
                <a:solidFill>
                  <a:srgbClr val="000000"/>
                </a:solidFill>
                <a:latin typeface="Arial" panose="020B0604020202020204" pitchFamily="34" charset="0"/>
              </a:rPr>
              <a:t>D I S C </a:t>
            </a:r>
            <a:r>
              <a:rPr lang="en-US" sz="2800" dirty="0">
                <a:solidFill>
                  <a:srgbClr val="000000"/>
                </a:solidFill>
                <a:latin typeface="Arial" panose="020B0604020202020204" pitchFamily="34" charset="0"/>
              </a:rPr>
              <a:t>O people went on to found </a:t>
            </a:r>
            <a:r>
              <a:rPr lang="en-US" sz="2800" spc="-300" dirty="0">
                <a:solidFill>
                  <a:srgbClr val="000000"/>
                </a:solidFill>
                <a:latin typeface="Arial" panose="020B0604020202020204" pitchFamily="34" charset="0"/>
              </a:rPr>
              <a:t>V M </a:t>
            </a:r>
            <a:r>
              <a:rPr lang="en-US" sz="2800" dirty="0">
                <a:solidFill>
                  <a:srgbClr val="000000"/>
                </a:solidFill>
                <a:latin typeface="Arial" panose="020B0604020202020204" pitchFamily="34" charset="0"/>
              </a:rPr>
              <a:t>ware</a:t>
            </a:r>
          </a:p>
        </p:txBody>
      </p:sp>
    </p:spTree>
    <p:extLst>
      <p:ext uri="{BB962C8B-B14F-4D97-AF65-F5344CB8AC3E}">
        <p14:creationId xmlns:p14="http://schemas.microsoft.com/office/powerpoint/2010/main" val="1663791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302250"/>
            <a:ext cx="11153087" cy="559572"/>
          </a:xfrm>
        </p:spPr>
        <p:txBody>
          <a:bodyPr wrap="square" lIns="0" tIns="18000" rIns="0" bIns="18000" anchor="ctr" anchorCtr="0">
            <a:spAutoFit/>
          </a:bodyPr>
          <a:lstStyle/>
          <a:p>
            <a:r>
              <a:rPr lang="en-US" sz="3400" dirty="0"/>
              <a:t>The Challenges of Virtualization on the x86 (1)</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4418" y="1440014"/>
            <a:ext cx="11153087" cy="1990733"/>
          </a:xfrm>
        </p:spPr>
        <p:txBody>
          <a:bodyPr wrap="square" lIns="0" tIns="18000" rIns="0" bIns="18000" anchor="ctr" anchorCtr="0">
            <a:spAutoFit/>
          </a:bodyPr>
          <a:lstStyle/>
          <a:p>
            <a:pPr marL="0" indent="0">
              <a:spcBef>
                <a:spcPts val="600"/>
              </a:spcBef>
              <a:buNone/>
            </a:pPr>
            <a:r>
              <a:rPr lang="en-US" sz="2800" dirty="0">
                <a:solidFill>
                  <a:srgbClr val="000000"/>
                </a:solidFill>
                <a:latin typeface="Arial" panose="020B0604020202020204" pitchFamily="34" charset="0"/>
              </a:rPr>
              <a:t>Core attributes of a virtual machine to x86-based target platform:</a:t>
            </a:r>
          </a:p>
          <a:p>
            <a:pPr marL="829818" lvl="1" indent="-342900"/>
            <a:r>
              <a:rPr lang="en-US" sz="2800" dirty="0">
                <a:solidFill>
                  <a:srgbClr val="000000"/>
                </a:solidFill>
                <a:latin typeface="Arial" panose="020B0604020202020204" pitchFamily="34" charset="0"/>
              </a:rPr>
              <a:t>Compatibility</a:t>
            </a:r>
          </a:p>
          <a:p>
            <a:pPr marL="829818" lvl="1" indent="-342900"/>
            <a:r>
              <a:rPr lang="en-US" sz="2800" dirty="0">
                <a:solidFill>
                  <a:srgbClr val="000000"/>
                </a:solidFill>
                <a:latin typeface="Arial" panose="020B0604020202020204" pitchFamily="34" charset="0"/>
              </a:rPr>
              <a:t>Performance</a:t>
            </a:r>
          </a:p>
          <a:p>
            <a:pPr marL="829818" lvl="1" indent="-342900"/>
            <a:r>
              <a:rPr lang="en-US" sz="2800" dirty="0">
                <a:solidFill>
                  <a:srgbClr val="000000"/>
                </a:solidFill>
                <a:latin typeface="Arial" panose="020B0604020202020204" pitchFamily="34" charset="0"/>
              </a:rPr>
              <a:t>Isolation</a:t>
            </a:r>
          </a:p>
        </p:txBody>
      </p:sp>
    </p:spTree>
    <p:extLst>
      <p:ext uri="{BB962C8B-B14F-4D97-AF65-F5344CB8AC3E}">
        <p14:creationId xmlns:p14="http://schemas.microsoft.com/office/powerpoint/2010/main" val="31126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0C1CF-2B00-9F5E-96EF-509EED0D7CB7}"/>
              </a:ext>
            </a:extLst>
          </p:cNvPr>
          <p:cNvSpPr>
            <a:spLocks noGrp="1"/>
          </p:cNvSpPr>
          <p:nvPr>
            <p:ph type="title"/>
          </p:nvPr>
        </p:nvSpPr>
        <p:spPr>
          <a:xfrm>
            <a:off x="523347" y="275096"/>
            <a:ext cx="11152715" cy="559572"/>
          </a:xfrm>
        </p:spPr>
        <p:txBody>
          <a:bodyPr wrap="square" lIns="0" tIns="18000" rIns="0" bIns="18000" anchor="ctr" anchorCtr="0">
            <a:spAutoFit/>
          </a:bodyPr>
          <a:lstStyle/>
          <a:p>
            <a:r>
              <a:rPr lang="en-US" sz="3400" dirty="0"/>
              <a:t>Problem (1)</a:t>
            </a:r>
          </a:p>
        </p:txBody>
      </p:sp>
      <p:sp>
        <p:nvSpPr>
          <p:cNvPr id="3" name="Content Placeholder 2">
            <a:extLst>
              <a:ext uri="{FF2B5EF4-FFF2-40B4-BE49-F238E27FC236}">
                <a16:creationId xmlns:a16="http://schemas.microsoft.com/office/drawing/2014/main" id="{81FAE6FD-DF80-8650-F30E-7CE99D3727D2}"/>
              </a:ext>
            </a:extLst>
          </p:cNvPr>
          <p:cNvSpPr>
            <a:spLocks noGrp="1"/>
          </p:cNvSpPr>
          <p:nvPr>
            <p:ph sz="quarter" idx="13"/>
          </p:nvPr>
        </p:nvSpPr>
        <p:spPr>
          <a:xfrm>
            <a:off x="523347" y="1107551"/>
            <a:ext cx="11152715" cy="4022058"/>
          </a:xfrm>
        </p:spPr>
        <p:txBody>
          <a:bodyPr wrap="square" lIns="0" tIns="18000" rIns="0" bIns="18000" anchor="ctr" anchorCtr="0">
            <a:spAutoFit/>
          </a:bodyPr>
          <a:lstStyle/>
          <a:p>
            <a:pPr marL="342900" indent="-342900">
              <a:spcBef>
                <a:spcPts val="600"/>
              </a:spcBef>
            </a:pPr>
            <a:r>
              <a:rPr lang="en-US" sz="2800" dirty="0"/>
              <a:t>Enterprise </a:t>
            </a:r>
            <a:r>
              <a:rPr lang="en-US" sz="2800" spc="-300" dirty="0"/>
              <a:t>I </a:t>
            </a:r>
            <a:r>
              <a:rPr lang="en-US" sz="2800" dirty="0"/>
              <a:t>T centers support many service applications</a:t>
            </a:r>
          </a:p>
          <a:p>
            <a:pPr marL="829818" lvl="1" indent="-342900"/>
            <a:r>
              <a:rPr lang="en-US" sz="2800" dirty="0"/>
              <a:t>Microsoft Exchange</a:t>
            </a:r>
          </a:p>
          <a:p>
            <a:pPr marL="829818" lvl="1" indent="-342900"/>
            <a:r>
              <a:rPr lang="en-US" sz="2800" dirty="0"/>
              <a:t>Oracle</a:t>
            </a:r>
          </a:p>
          <a:p>
            <a:pPr marL="829818" lvl="1" indent="-342900"/>
            <a:r>
              <a:rPr lang="en-US" sz="2800" spc="-300" dirty="0"/>
              <a:t>S A </a:t>
            </a:r>
            <a:r>
              <a:rPr lang="en-US" sz="2800" dirty="0"/>
              <a:t>P</a:t>
            </a:r>
          </a:p>
          <a:p>
            <a:pPr marL="342900" indent="-342900">
              <a:spcBef>
                <a:spcPts val="600"/>
              </a:spcBef>
            </a:pPr>
            <a:r>
              <a:rPr lang="en-US" sz="2800" dirty="0"/>
              <a:t>Each service application demands its own environment</a:t>
            </a:r>
          </a:p>
          <a:p>
            <a:pPr marL="829818" lvl="1" indent="-342900"/>
            <a:r>
              <a:rPr lang="en-US" sz="2800" dirty="0"/>
              <a:t>Specific version of operating system</a:t>
            </a:r>
          </a:p>
          <a:p>
            <a:pPr marL="829818" lvl="1" indent="-342900"/>
            <a:r>
              <a:rPr lang="en-US" sz="2800" dirty="0"/>
              <a:t>Multiple processors and disks</a:t>
            </a:r>
          </a:p>
          <a:p>
            <a:pPr marL="829818" lvl="1" indent="-342900"/>
            <a:r>
              <a:rPr lang="en-US" sz="2800" dirty="0"/>
              <a:t>Specialized configurations</a:t>
            </a:r>
          </a:p>
        </p:txBody>
      </p:sp>
    </p:spTree>
    <p:extLst>
      <p:ext uri="{BB962C8B-B14F-4D97-AF65-F5344CB8AC3E}">
        <p14:creationId xmlns:p14="http://schemas.microsoft.com/office/powerpoint/2010/main" val="852200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302250"/>
            <a:ext cx="11153087" cy="559572"/>
          </a:xfrm>
        </p:spPr>
        <p:txBody>
          <a:bodyPr wrap="square" lIns="0" tIns="18000" rIns="0" bIns="18000" anchor="ctr" anchorCtr="0">
            <a:spAutoFit/>
          </a:bodyPr>
          <a:lstStyle/>
          <a:p>
            <a:r>
              <a:rPr lang="en-US" sz="3400" dirty="0"/>
              <a:t>The Challenges of Virtualization on the x86 (2)</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4418" y="1277753"/>
            <a:ext cx="11153087" cy="2498564"/>
          </a:xfrm>
        </p:spPr>
        <p:txBody>
          <a:bodyPr wrap="square" lIns="0" tIns="18000" rIns="0" bIns="18000" anchor="ctr" anchorCtr="0">
            <a:spAutoFit/>
          </a:bodyPr>
          <a:lstStyle/>
          <a:p>
            <a:pPr marL="0" indent="0">
              <a:spcBef>
                <a:spcPts val="600"/>
              </a:spcBef>
              <a:buNone/>
            </a:pPr>
            <a:r>
              <a:rPr lang="en-US" sz="2800" dirty="0">
                <a:solidFill>
                  <a:srgbClr val="000000"/>
                </a:solidFill>
                <a:latin typeface="Arial" panose="020B0604020202020204" pitchFamily="34" charset="0"/>
              </a:rPr>
              <a:t>Major Challenges:</a:t>
            </a:r>
          </a:p>
          <a:p>
            <a:pPr marL="829818" lvl="1" indent="-342900"/>
            <a:r>
              <a:rPr lang="en-US" sz="2800" dirty="0">
                <a:solidFill>
                  <a:srgbClr val="000000"/>
                </a:solidFill>
                <a:latin typeface="Arial" panose="020B0604020202020204" pitchFamily="34" charset="0"/>
              </a:rPr>
              <a:t>The </a:t>
            </a:r>
            <a:r>
              <a:rPr lang="en-US" sz="2800" spc="-300" dirty="0">
                <a:solidFill>
                  <a:srgbClr val="000000"/>
                </a:solidFill>
                <a:latin typeface="Arial" panose="020B0604020202020204" pitchFamily="34" charset="0"/>
              </a:rPr>
              <a:t>x 8 </a:t>
            </a:r>
            <a:r>
              <a:rPr lang="en-US" sz="2800" dirty="0">
                <a:solidFill>
                  <a:srgbClr val="000000"/>
                </a:solidFill>
                <a:latin typeface="Arial" panose="020B0604020202020204" pitchFamily="34" charset="0"/>
              </a:rPr>
              <a:t>6 architecture was not virtualizable</a:t>
            </a:r>
          </a:p>
          <a:p>
            <a:pPr marL="829818" lvl="1" indent="-342900"/>
            <a:r>
              <a:rPr lang="en-US" sz="2800" dirty="0">
                <a:solidFill>
                  <a:srgbClr val="000000"/>
                </a:solidFill>
                <a:latin typeface="Arial" panose="020B0604020202020204" pitchFamily="34" charset="0"/>
              </a:rPr>
              <a:t>The </a:t>
            </a:r>
            <a:r>
              <a:rPr lang="en-US" sz="2800" spc="-300" dirty="0">
                <a:solidFill>
                  <a:srgbClr val="000000"/>
                </a:solidFill>
                <a:latin typeface="Arial" panose="020B0604020202020204" pitchFamily="34" charset="0"/>
              </a:rPr>
              <a:t>x 8 </a:t>
            </a:r>
            <a:r>
              <a:rPr lang="en-US" sz="2800" dirty="0">
                <a:solidFill>
                  <a:srgbClr val="000000"/>
                </a:solidFill>
                <a:latin typeface="Arial" panose="020B0604020202020204" pitchFamily="34" charset="0"/>
              </a:rPr>
              <a:t>6 architecture was of daunting complexity</a:t>
            </a:r>
          </a:p>
          <a:p>
            <a:pPr marL="829818" lvl="1" indent="-342900"/>
            <a:r>
              <a:rPr lang="en-US" sz="2800" spc="-300" dirty="0">
                <a:solidFill>
                  <a:srgbClr val="000000"/>
                </a:solidFill>
                <a:latin typeface="Arial" panose="020B0604020202020204" pitchFamily="34" charset="0"/>
              </a:rPr>
              <a:t>x 8 </a:t>
            </a:r>
            <a:r>
              <a:rPr lang="en-US" sz="2800" dirty="0">
                <a:solidFill>
                  <a:srgbClr val="000000"/>
                </a:solidFill>
                <a:latin typeface="Arial" panose="020B0604020202020204" pitchFamily="34" charset="0"/>
              </a:rPr>
              <a:t>6 machines had diverse peripherals</a:t>
            </a:r>
          </a:p>
          <a:p>
            <a:pPr marL="829818" lvl="1" indent="-342900"/>
            <a:r>
              <a:rPr lang="en-US" sz="2800" dirty="0">
                <a:solidFill>
                  <a:srgbClr val="000000"/>
                </a:solidFill>
                <a:latin typeface="Arial" panose="020B0604020202020204" pitchFamily="34" charset="0"/>
              </a:rPr>
              <a:t>Need for a simple user experience</a:t>
            </a:r>
          </a:p>
        </p:txBody>
      </p:sp>
    </p:spTree>
    <p:extLst>
      <p:ext uri="{BB962C8B-B14F-4D97-AF65-F5344CB8AC3E}">
        <p14:creationId xmlns:p14="http://schemas.microsoft.com/office/powerpoint/2010/main" val="145386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2975" y="302250"/>
            <a:ext cx="11153087" cy="559572"/>
          </a:xfrm>
        </p:spPr>
        <p:txBody>
          <a:bodyPr wrap="square" lIns="0" tIns="18000" rIns="0" bIns="18000" anchor="ctr" anchorCtr="0">
            <a:spAutoFit/>
          </a:bodyPr>
          <a:lstStyle/>
          <a:p>
            <a:r>
              <a:rPr lang="en-US" sz="3400" dirty="0"/>
              <a:t>Binary Translation: Virtualizing the </a:t>
            </a:r>
            <a:r>
              <a:rPr lang="en-US" sz="3400" dirty="0" err="1"/>
              <a:t>Unvirtualizable</a:t>
            </a:r>
            <a:endParaRPr lang="en-US" sz="3400" dirty="0"/>
          </a:p>
        </p:txBody>
      </p:sp>
      <p:pic>
        <p:nvPicPr>
          <p:cNvPr id="5" name="Picture 4" descr="The figure illustrates the binary translator and the hypervisor in ring 0.&#10;Long description is available in notes, press F6">
            <a:extLst>
              <a:ext uri="{FF2B5EF4-FFF2-40B4-BE49-F238E27FC236}">
                <a16:creationId xmlns:a16="http://schemas.microsoft.com/office/drawing/2014/main" id="{A38F5CF3-DBDE-6FC9-E5C4-9D58645A17C5}"/>
              </a:ext>
            </a:extLst>
          </p:cNvPr>
          <p:cNvPicPr>
            <a:picLocks noChangeAspect="1"/>
          </p:cNvPicPr>
          <p:nvPr/>
        </p:nvPicPr>
        <p:blipFill>
          <a:blip r:embed="rId3"/>
          <a:stretch>
            <a:fillRect/>
          </a:stretch>
        </p:blipFill>
        <p:spPr>
          <a:xfrm>
            <a:off x="1495776" y="1262856"/>
            <a:ext cx="9200450" cy="3850297"/>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942980" y="5346463"/>
            <a:ext cx="6306040" cy="590349"/>
          </a:xfrm>
        </p:spPr>
        <p:txBody>
          <a:bodyPr wrap="square" lIns="0" tIns="18000" rIns="0" bIns="18000" anchor="ctr" anchorCtr="0">
            <a:spAutoFit/>
          </a:bodyPr>
          <a:lstStyle/>
          <a:p>
            <a:pPr marL="0" indent="0">
              <a:spcBef>
                <a:spcPts val="600"/>
              </a:spcBef>
              <a:buNone/>
            </a:pPr>
            <a:r>
              <a:rPr lang="en-US" sz="1800" dirty="0">
                <a:solidFill>
                  <a:srgbClr val="000000"/>
                </a:solidFill>
                <a:latin typeface="Arial" panose="020B0604020202020204" pitchFamily="34" charset="0"/>
              </a:rPr>
              <a:t>Figure 7.4 The binary translator rewrites the guest operating system running in ring 1, while the hypervisor runs in ring 0.</a:t>
            </a:r>
          </a:p>
        </p:txBody>
      </p:sp>
    </p:spTree>
    <p:extLst>
      <p:ext uri="{BB962C8B-B14F-4D97-AF65-F5344CB8AC3E}">
        <p14:creationId xmlns:p14="http://schemas.microsoft.com/office/powerpoint/2010/main" val="3982855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516A-0E1A-9D5E-549F-041BA1876E4B}"/>
              </a:ext>
            </a:extLst>
          </p:cNvPr>
          <p:cNvSpPr>
            <a:spLocks noGrp="1"/>
          </p:cNvSpPr>
          <p:nvPr>
            <p:ph type="title"/>
          </p:nvPr>
        </p:nvSpPr>
        <p:spPr>
          <a:xfrm>
            <a:off x="522975" y="307267"/>
            <a:ext cx="11153087" cy="559572"/>
          </a:xfrm>
        </p:spPr>
        <p:txBody>
          <a:bodyPr wrap="square" lIns="0" tIns="18000" rIns="0" bIns="18000" anchor="ctr" anchorCtr="0">
            <a:spAutoFit/>
          </a:bodyPr>
          <a:lstStyle/>
          <a:p>
            <a:r>
              <a:rPr lang="en-US" sz="3400" spc="-500" dirty="0"/>
              <a:t>V M W </a:t>
            </a:r>
            <a:r>
              <a:rPr lang="en-US" sz="3400" dirty="0"/>
              <a:t>are: Virtualizing the </a:t>
            </a:r>
            <a:r>
              <a:rPr lang="en-US" sz="3400" spc="-500" dirty="0"/>
              <a:t>x 8 </a:t>
            </a:r>
            <a:r>
              <a:rPr lang="en-US" sz="3400" dirty="0"/>
              <a:t>6 Architecture (1)</a:t>
            </a:r>
          </a:p>
        </p:txBody>
      </p:sp>
      <p:pic>
        <p:nvPicPr>
          <p:cNvPr id="11" name="Picture 10" descr="The figure illustrates a flow chart labeled high-level components of the V M ware virtual machine monitor.&#10;Long description is available in notes, press F6">
            <a:extLst>
              <a:ext uri="{FF2B5EF4-FFF2-40B4-BE49-F238E27FC236}">
                <a16:creationId xmlns:a16="http://schemas.microsoft.com/office/drawing/2014/main" id="{A645FE7D-7EF3-85D8-733F-B3587E71892A}"/>
              </a:ext>
            </a:extLst>
          </p:cNvPr>
          <p:cNvPicPr>
            <a:picLocks noChangeAspect="1"/>
          </p:cNvPicPr>
          <p:nvPr/>
        </p:nvPicPr>
        <p:blipFill>
          <a:blip r:embed="rId3"/>
          <a:stretch>
            <a:fillRect/>
          </a:stretch>
        </p:blipFill>
        <p:spPr>
          <a:xfrm>
            <a:off x="1553755" y="1090898"/>
            <a:ext cx="9084490" cy="4173714"/>
          </a:xfrm>
          <a:prstGeom prst="rect">
            <a:avLst/>
          </a:prstGeom>
        </p:spPr>
      </p:pic>
      <p:sp>
        <p:nvSpPr>
          <p:cNvPr id="3" name="Content Placeholder 2">
            <a:extLst>
              <a:ext uri="{FF2B5EF4-FFF2-40B4-BE49-F238E27FC236}">
                <a16:creationId xmlns:a16="http://schemas.microsoft.com/office/drawing/2014/main" id="{1896B6A8-3537-9B76-5E8E-53F37778DFB6}"/>
              </a:ext>
            </a:extLst>
          </p:cNvPr>
          <p:cNvSpPr>
            <a:spLocks noGrp="1"/>
          </p:cNvSpPr>
          <p:nvPr>
            <p:ph sz="quarter" idx="13"/>
          </p:nvPr>
        </p:nvSpPr>
        <p:spPr>
          <a:xfrm>
            <a:off x="3162596" y="5501213"/>
            <a:ext cx="5866808" cy="590349"/>
          </a:xfrm>
        </p:spPr>
        <p:txBody>
          <a:bodyPr wrap="square" lIns="0" tIns="18000" rIns="0" bIns="18000" anchor="ctr" anchorCtr="0">
            <a:spAutoFit/>
          </a:bodyPr>
          <a:lstStyle/>
          <a:p>
            <a:pPr marL="0" indent="0">
              <a:buNone/>
            </a:pPr>
            <a:r>
              <a:rPr lang="en-US" sz="1800" dirty="0"/>
              <a:t>Figure 7.8 High-level components of the </a:t>
            </a:r>
            <a:r>
              <a:rPr lang="en-US" sz="1800" spc="-300" dirty="0"/>
              <a:t>V </a:t>
            </a:r>
            <a:r>
              <a:rPr lang="en-US" sz="1800" dirty="0" err="1"/>
              <a:t>Mware</a:t>
            </a:r>
            <a:r>
              <a:rPr lang="en-US" sz="1800" dirty="0"/>
              <a:t> virtual machine monitor (in the absence of hardware support).</a:t>
            </a:r>
          </a:p>
        </p:txBody>
      </p:sp>
    </p:spTree>
    <p:extLst>
      <p:ext uri="{BB962C8B-B14F-4D97-AF65-F5344CB8AC3E}">
        <p14:creationId xmlns:p14="http://schemas.microsoft.com/office/powerpoint/2010/main" val="1978896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516A-0E1A-9D5E-549F-041BA1876E4B}"/>
              </a:ext>
            </a:extLst>
          </p:cNvPr>
          <p:cNvSpPr>
            <a:spLocks noGrp="1"/>
          </p:cNvSpPr>
          <p:nvPr>
            <p:ph type="title"/>
          </p:nvPr>
        </p:nvSpPr>
        <p:spPr>
          <a:xfrm>
            <a:off x="523315" y="301570"/>
            <a:ext cx="11152748" cy="559572"/>
          </a:xfrm>
        </p:spPr>
        <p:txBody>
          <a:bodyPr wrap="square" lIns="0" tIns="18000" rIns="0" bIns="18000" anchor="ctr" anchorCtr="0">
            <a:spAutoFit/>
          </a:bodyPr>
          <a:lstStyle/>
          <a:p>
            <a:r>
              <a:rPr lang="en-US" sz="3400" spc="-500" dirty="0"/>
              <a:t>V M </a:t>
            </a:r>
            <a:r>
              <a:rPr lang="en-US" sz="3400" dirty="0"/>
              <a:t>Ware: Virtualizing the </a:t>
            </a:r>
            <a:r>
              <a:rPr lang="en-US" sz="3400" spc="-500" dirty="0"/>
              <a:t>x 8 </a:t>
            </a:r>
            <a:r>
              <a:rPr lang="en-US" sz="3400" dirty="0"/>
              <a:t>6 Architecture (2)</a:t>
            </a:r>
          </a:p>
        </p:txBody>
      </p:sp>
      <p:sp>
        <p:nvSpPr>
          <p:cNvPr id="3" name="Content Placeholder 2">
            <a:extLst>
              <a:ext uri="{FF2B5EF4-FFF2-40B4-BE49-F238E27FC236}">
                <a16:creationId xmlns:a16="http://schemas.microsoft.com/office/drawing/2014/main" id="{1896B6A8-3537-9B76-5E8E-53F37778DFB6}"/>
              </a:ext>
            </a:extLst>
          </p:cNvPr>
          <p:cNvSpPr>
            <a:spLocks noGrp="1"/>
          </p:cNvSpPr>
          <p:nvPr>
            <p:ph sz="quarter" idx="13"/>
          </p:nvPr>
        </p:nvSpPr>
        <p:spPr>
          <a:xfrm>
            <a:off x="523315" y="1288444"/>
            <a:ext cx="11152748" cy="467239"/>
          </a:xfrm>
        </p:spPr>
        <p:txBody>
          <a:bodyPr wrap="square" lIns="0" tIns="18000" rIns="0" bIns="18000" anchor="ctr" anchorCtr="0">
            <a:spAutoFit/>
          </a:bodyPr>
          <a:lstStyle/>
          <a:p>
            <a:pPr marL="0" indent="0">
              <a:spcBef>
                <a:spcPts val="600"/>
              </a:spcBef>
              <a:buNone/>
            </a:pPr>
            <a:r>
              <a:rPr lang="en-US" sz="2800" dirty="0"/>
              <a:t>Binary translation must be used if any of the following is true:</a:t>
            </a:r>
          </a:p>
        </p:txBody>
      </p:sp>
      <p:sp>
        <p:nvSpPr>
          <p:cNvPr id="4" name="Content Placeholder 3">
            <a:extLst>
              <a:ext uri="{FF2B5EF4-FFF2-40B4-BE49-F238E27FC236}">
                <a16:creationId xmlns:a16="http://schemas.microsoft.com/office/drawing/2014/main" id="{904E8816-BC15-E903-CE7B-34664B33166A}"/>
              </a:ext>
            </a:extLst>
          </p:cNvPr>
          <p:cNvSpPr>
            <a:spLocks noGrp="1"/>
          </p:cNvSpPr>
          <p:nvPr>
            <p:ph sz="quarter" idx="14"/>
          </p:nvPr>
        </p:nvSpPr>
        <p:spPr>
          <a:xfrm>
            <a:off x="523315" y="2302759"/>
            <a:ext cx="11152748" cy="1482901"/>
          </a:xfrm>
        </p:spPr>
        <p:txBody>
          <a:bodyPr wrap="square" lIns="0" tIns="18000" rIns="0" bIns="18000" anchor="ctr" anchorCtr="0">
            <a:spAutoFit/>
          </a:bodyPr>
          <a:lstStyle/>
          <a:p>
            <a:pPr marL="857250" lvl="2" indent="-457200">
              <a:buFont typeface="+mj-lt"/>
              <a:buAutoNum type="arabicPeriod"/>
            </a:pPr>
            <a:r>
              <a:rPr lang="en-US" sz="2800" dirty="0"/>
              <a:t>Virtual machine is currently running in kernel mode</a:t>
            </a:r>
          </a:p>
          <a:p>
            <a:pPr marL="857250" lvl="2" indent="-457200">
              <a:buFont typeface="+mj-lt"/>
              <a:buAutoNum type="arabicPeriod"/>
            </a:pPr>
            <a:r>
              <a:rPr lang="en-US" sz="2800" dirty="0"/>
              <a:t>Virtual machine can disable interrupts and issue I/O </a:t>
            </a:r>
            <a:r>
              <a:rPr lang="en-US" sz="2800" dirty="0" err="1"/>
              <a:t>instructaion</a:t>
            </a:r>
            <a:endParaRPr lang="en-US" sz="2800" dirty="0"/>
          </a:p>
          <a:p>
            <a:pPr marL="857250" lvl="2" indent="-457200">
              <a:buFont typeface="+mj-lt"/>
              <a:buAutoNum type="arabicPeriod"/>
            </a:pPr>
            <a:r>
              <a:rPr lang="en-US" sz="2800" dirty="0"/>
              <a:t>Virtual machine is currently running in real mode</a:t>
            </a:r>
          </a:p>
        </p:txBody>
      </p:sp>
    </p:spTree>
    <p:extLst>
      <p:ext uri="{BB962C8B-B14F-4D97-AF65-F5344CB8AC3E}">
        <p14:creationId xmlns:p14="http://schemas.microsoft.com/office/powerpoint/2010/main" val="1366928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516A-0E1A-9D5E-549F-041BA1876E4B}"/>
              </a:ext>
            </a:extLst>
          </p:cNvPr>
          <p:cNvSpPr>
            <a:spLocks noGrp="1"/>
          </p:cNvSpPr>
          <p:nvPr>
            <p:ph type="title"/>
          </p:nvPr>
        </p:nvSpPr>
        <p:spPr>
          <a:xfrm>
            <a:off x="523315" y="300661"/>
            <a:ext cx="11152748" cy="559572"/>
          </a:xfrm>
        </p:spPr>
        <p:txBody>
          <a:bodyPr wrap="square" lIns="0" tIns="18000" rIns="0" bIns="18000" anchor="ctr" anchorCtr="0">
            <a:spAutoFit/>
          </a:bodyPr>
          <a:lstStyle/>
          <a:p>
            <a:r>
              <a:rPr lang="en-US" sz="3400" spc="-400" dirty="0"/>
              <a:t>V M W </a:t>
            </a:r>
            <a:r>
              <a:rPr lang="en-US" sz="3400" dirty="0"/>
              <a:t>are: Virtual Hardware Platform (1)</a:t>
            </a:r>
          </a:p>
        </p:txBody>
      </p:sp>
      <p:graphicFrame>
        <p:nvGraphicFramePr>
          <p:cNvPr id="4" name="Table 4">
            <a:extLst>
              <a:ext uri="{FF2B5EF4-FFF2-40B4-BE49-F238E27FC236}">
                <a16:creationId xmlns:a16="http://schemas.microsoft.com/office/drawing/2014/main" id="{BEBA785B-F3F8-1C35-8A44-ACEA17B742DF}"/>
              </a:ext>
            </a:extLst>
          </p:cNvPr>
          <p:cNvGraphicFramePr>
            <a:graphicFrameLocks noGrp="1"/>
          </p:cNvGraphicFramePr>
          <p:nvPr>
            <p:extLst>
              <p:ext uri="{D42A27DB-BD31-4B8C-83A1-F6EECF244321}">
                <p14:modId xmlns:p14="http://schemas.microsoft.com/office/powerpoint/2010/main" val="3736362053"/>
              </p:ext>
            </p:extLst>
          </p:nvPr>
        </p:nvGraphicFramePr>
        <p:xfrm>
          <a:off x="2321858" y="2057962"/>
          <a:ext cx="7557248" cy="1846729"/>
        </p:xfrm>
        <a:graphic>
          <a:graphicData uri="http://schemas.openxmlformats.org/drawingml/2006/table">
            <a:tbl>
              <a:tblPr firstRow="1" bandRow="1">
                <a:tableStyleId>{40F9630F-82C1-40B7-BC3A-925EFCFF5E92}</a:tableStyleId>
              </a:tblPr>
              <a:tblGrid>
                <a:gridCol w="3778624">
                  <a:extLst>
                    <a:ext uri="{9D8B030D-6E8A-4147-A177-3AD203B41FA5}">
                      <a16:colId xmlns:a16="http://schemas.microsoft.com/office/drawing/2014/main" val="1428469306"/>
                    </a:ext>
                  </a:extLst>
                </a:gridCol>
                <a:gridCol w="3778624">
                  <a:extLst>
                    <a:ext uri="{9D8B030D-6E8A-4147-A177-3AD203B41FA5}">
                      <a16:colId xmlns:a16="http://schemas.microsoft.com/office/drawing/2014/main" val="2361851799"/>
                    </a:ext>
                  </a:extLst>
                </a:gridCol>
              </a:tblGrid>
              <a:tr h="387397">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solidFill>
                            <a:schemeClr val="tx1"/>
                          </a:solidFill>
                        </a:rPr>
                        <a:t>Virtual Hardware (front end) </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solidFill>
                            <a:schemeClr val="tx1"/>
                          </a:solidFill>
                        </a:rPr>
                        <a:t>Back end</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983494"/>
                  </a:ext>
                </a:extLst>
              </a:tr>
              <a:tr h="854344">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solidFill>
                            <a:schemeClr val="tx1"/>
                          </a:solidFill>
                        </a:rPr>
                        <a:t>1 virtual x86 </a:t>
                      </a:r>
                      <a:r>
                        <a:rPr lang="en-US" sz="1600" u="none" strike="noStrike" cap="none" spc="-200" baseline="0" dirty="0">
                          <a:solidFill>
                            <a:schemeClr val="tx1"/>
                          </a:solidFill>
                        </a:rPr>
                        <a:t>C P </a:t>
                      </a:r>
                      <a:r>
                        <a:rPr lang="en-US" sz="1600" u="none" strike="noStrike" cap="none" dirty="0">
                          <a:solidFill>
                            <a:schemeClr val="tx1"/>
                          </a:solidFill>
                        </a:rPr>
                        <a:t>U, with the same </a:t>
                      </a:r>
                      <a:endParaRPr sz="1600" dirty="0">
                        <a:solidFill>
                          <a:schemeClr val="tx1"/>
                        </a:solidFill>
                      </a:endParaRPr>
                    </a:p>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solidFill>
                            <a:schemeClr val="tx1"/>
                          </a:solidFill>
                        </a:rPr>
                        <a:t>instruction set extensions as the underlying hardware </a:t>
                      </a:r>
                      <a:r>
                        <a:rPr lang="en-US" sz="1600" u="none" strike="noStrike" cap="none" spc="-200" baseline="0" dirty="0">
                          <a:solidFill>
                            <a:schemeClr val="tx1"/>
                          </a:solidFill>
                        </a:rPr>
                        <a:t>C P </a:t>
                      </a:r>
                      <a:r>
                        <a:rPr lang="en-US" sz="1600" u="none" strike="noStrike" cap="none" dirty="0">
                          <a:solidFill>
                            <a:schemeClr val="tx1"/>
                          </a:solidFill>
                        </a:rPr>
                        <a:t>U</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a:solidFill>
                            <a:schemeClr val="tx1"/>
                          </a:solidFill>
                        </a:rPr>
                        <a:t>Scheduled by the host operating system on either a uniprocessor or multiprocessor host </a:t>
                      </a:r>
                      <a:endParaRPr sz="160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66973"/>
                  </a:ext>
                </a:extLst>
              </a:tr>
              <a:tr h="604988">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solidFill>
                            <a:schemeClr val="tx1"/>
                          </a:solidFill>
                        </a:rPr>
                        <a:t>Up to 512 </a:t>
                      </a:r>
                      <a:r>
                        <a:rPr lang="en-US" sz="1600" u="none" strike="noStrike" cap="none" spc="-200" baseline="0" dirty="0">
                          <a:solidFill>
                            <a:schemeClr val="tx1"/>
                          </a:solidFill>
                        </a:rPr>
                        <a:t>M </a:t>
                      </a:r>
                      <a:r>
                        <a:rPr lang="en-US" sz="1600" u="none" strike="noStrike" cap="none" dirty="0">
                          <a:solidFill>
                            <a:schemeClr val="tx1"/>
                          </a:solidFill>
                        </a:rPr>
                        <a:t>B of contiguous </a:t>
                      </a:r>
                      <a:r>
                        <a:rPr lang="en-US" sz="1600" u="none" strike="noStrike" cap="none" spc="-200" baseline="0" dirty="0">
                          <a:solidFill>
                            <a:schemeClr val="tx1"/>
                          </a:solidFill>
                        </a:rPr>
                        <a:t>D R </a:t>
                      </a:r>
                      <a:r>
                        <a:rPr lang="en-US" sz="1600" u="none" strike="noStrike" cap="none" dirty="0">
                          <a:solidFill>
                            <a:schemeClr val="tx1"/>
                          </a:solidFill>
                        </a:rPr>
                        <a:t>A</a:t>
                      </a:r>
                      <a:r>
                        <a:rPr lang="en-US" sz="1600" u="none" strike="noStrike" cap="none" spc="-200" baseline="0" dirty="0">
                          <a:solidFill>
                            <a:schemeClr val="tx1"/>
                          </a:solidFill>
                        </a:rPr>
                        <a:t> </a:t>
                      </a:r>
                      <a:r>
                        <a:rPr lang="en-US" sz="1600" u="none" strike="noStrike" cap="none" dirty="0">
                          <a:solidFill>
                            <a:schemeClr val="tx1"/>
                          </a:solidFill>
                        </a:rPr>
                        <a:t>M </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solidFill>
                            <a:schemeClr val="tx1"/>
                          </a:solidFill>
                        </a:rPr>
                        <a:t>Allocated and managed by the host </a:t>
                      </a:r>
                      <a:r>
                        <a:rPr lang="en-US" sz="1600" u="none" strike="noStrike" cap="none" spc="-200" baseline="0" dirty="0">
                          <a:solidFill>
                            <a:schemeClr val="tx1"/>
                          </a:solidFill>
                        </a:rPr>
                        <a:t>O </a:t>
                      </a:r>
                      <a:r>
                        <a:rPr lang="en-US" sz="1600" u="none" strike="noStrike" cap="none" dirty="0">
                          <a:solidFill>
                            <a:schemeClr val="tx1"/>
                          </a:solidFill>
                        </a:rPr>
                        <a:t>S (page-by-page) </a:t>
                      </a:r>
                      <a:endParaRPr sz="16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084846"/>
                  </a:ext>
                </a:extLst>
              </a:tr>
            </a:tbl>
          </a:graphicData>
        </a:graphic>
      </p:graphicFrame>
      <p:sp>
        <p:nvSpPr>
          <p:cNvPr id="3" name="Content Placeholder 2">
            <a:extLst>
              <a:ext uri="{FF2B5EF4-FFF2-40B4-BE49-F238E27FC236}">
                <a16:creationId xmlns:a16="http://schemas.microsoft.com/office/drawing/2014/main" id="{1896B6A8-3537-9B76-5E8E-53F37778DFB6}"/>
              </a:ext>
            </a:extLst>
          </p:cNvPr>
          <p:cNvSpPr>
            <a:spLocks noGrp="1"/>
          </p:cNvSpPr>
          <p:nvPr>
            <p:ph sz="quarter" idx="13"/>
          </p:nvPr>
        </p:nvSpPr>
        <p:spPr>
          <a:xfrm>
            <a:off x="1418104" y="4789070"/>
            <a:ext cx="9355792" cy="313350"/>
          </a:xfrm>
        </p:spPr>
        <p:txBody>
          <a:bodyPr wrap="square" lIns="0" tIns="18000" rIns="0" bIns="18000" anchor="ctr" anchorCtr="0">
            <a:spAutoFit/>
          </a:bodyPr>
          <a:lstStyle/>
          <a:p>
            <a:pPr marL="0" indent="0">
              <a:spcBef>
                <a:spcPts val="600"/>
              </a:spcBef>
              <a:buNone/>
            </a:pPr>
            <a:r>
              <a:rPr lang="en-US" sz="1800" dirty="0"/>
              <a:t>Figure 7.9 Virtual hardware configuration options of the early </a:t>
            </a:r>
            <a:r>
              <a:rPr lang="en-US" sz="1800" spc="-300" dirty="0"/>
              <a:t>V M </a:t>
            </a:r>
            <a:r>
              <a:rPr lang="en-US" sz="1800" dirty="0"/>
              <a:t>ware Workstation, ca. 2000.</a:t>
            </a:r>
          </a:p>
        </p:txBody>
      </p:sp>
    </p:spTree>
    <p:extLst>
      <p:ext uri="{BB962C8B-B14F-4D97-AF65-F5344CB8AC3E}">
        <p14:creationId xmlns:p14="http://schemas.microsoft.com/office/powerpoint/2010/main" val="2808883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516A-0E1A-9D5E-549F-041BA1876E4B}"/>
              </a:ext>
            </a:extLst>
          </p:cNvPr>
          <p:cNvSpPr>
            <a:spLocks noGrp="1"/>
          </p:cNvSpPr>
          <p:nvPr>
            <p:ph type="title"/>
          </p:nvPr>
        </p:nvSpPr>
        <p:spPr>
          <a:xfrm>
            <a:off x="523315" y="300660"/>
            <a:ext cx="11152748" cy="559572"/>
          </a:xfrm>
        </p:spPr>
        <p:txBody>
          <a:bodyPr wrap="square" lIns="0" tIns="18000" rIns="0" bIns="18000" anchor="ctr" anchorCtr="0">
            <a:spAutoFit/>
          </a:bodyPr>
          <a:lstStyle/>
          <a:p>
            <a:r>
              <a:rPr lang="en-US" sz="3400" spc="-400" dirty="0"/>
              <a:t>V M W </a:t>
            </a:r>
            <a:r>
              <a:rPr lang="en-US" sz="3400" dirty="0"/>
              <a:t>are: Virtual Hardware Platform (2)</a:t>
            </a:r>
          </a:p>
        </p:txBody>
      </p:sp>
      <p:graphicFrame>
        <p:nvGraphicFramePr>
          <p:cNvPr id="4" name="Table 4">
            <a:extLst>
              <a:ext uri="{FF2B5EF4-FFF2-40B4-BE49-F238E27FC236}">
                <a16:creationId xmlns:a16="http://schemas.microsoft.com/office/drawing/2014/main" id="{BEBA785B-F3F8-1C35-8A44-ACEA17B742DF}"/>
              </a:ext>
            </a:extLst>
          </p:cNvPr>
          <p:cNvGraphicFramePr>
            <a:graphicFrameLocks noGrp="1"/>
          </p:cNvGraphicFramePr>
          <p:nvPr>
            <p:extLst>
              <p:ext uri="{D42A27DB-BD31-4B8C-83A1-F6EECF244321}">
                <p14:modId xmlns:p14="http://schemas.microsoft.com/office/powerpoint/2010/main" val="3139243445"/>
              </p:ext>
            </p:extLst>
          </p:nvPr>
        </p:nvGraphicFramePr>
        <p:xfrm>
          <a:off x="1990166" y="1091394"/>
          <a:ext cx="8213725" cy="4093827"/>
        </p:xfrm>
        <a:graphic>
          <a:graphicData uri="http://schemas.openxmlformats.org/drawingml/2006/table">
            <a:tbl>
              <a:tblPr firstRow="1" bandRow="1">
                <a:tableStyleId>{40F9630F-82C1-40B7-BC3A-925EFCFF5E92}</a:tableStyleId>
              </a:tblPr>
              <a:tblGrid>
                <a:gridCol w="3407095">
                  <a:extLst>
                    <a:ext uri="{9D8B030D-6E8A-4147-A177-3AD203B41FA5}">
                      <a16:colId xmlns:a16="http://schemas.microsoft.com/office/drawing/2014/main" val="1428469306"/>
                    </a:ext>
                  </a:extLst>
                </a:gridCol>
                <a:gridCol w="4806630">
                  <a:extLst>
                    <a:ext uri="{9D8B030D-6E8A-4147-A177-3AD203B41FA5}">
                      <a16:colId xmlns:a16="http://schemas.microsoft.com/office/drawing/2014/main" val="2361851799"/>
                    </a:ext>
                  </a:extLst>
                </a:gridCol>
              </a:tblGrid>
              <a:tr h="255957">
                <a:tc>
                  <a:txBody>
                    <a:bodyPr/>
                    <a:lstStyle/>
                    <a:p>
                      <a:pPr marL="0" marR="0" lvl="0" indent="0" algn="l" rtl="0">
                        <a:lnSpc>
                          <a:spcPct val="100000"/>
                        </a:lnSpc>
                        <a:spcBef>
                          <a:spcPts val="0"/>
                        </a:spcBef>
                        <a:spcAft>
                          <a:spcPts val="0"/>
                        </a:spcAft>
                        <a:buClr>
                          <a:srgbClr val="000000"/>
                        </a:buClr>
                        <a:buSzPts val="1800"/>
                        <a:buFont typeface="Arial"/>
                        <a:buNone/>
                      </a:pPr>
                      <a:r>
                        <a:rPr lang="en-US" sz="1200" u="none" strike="noStrike" cap="none" dirty="0">
                          <a:solidFill>
                            <a:schemeClr val="tx1"/>
                          </a:solidFill>
                        </a:rPr>
                        <a:t>Virtual Hardware (front end) </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200" u="none" strike="noStrike" cap="none" dirty="0">
                          <a:solidFill>
                            <a:schemeClr val="tx1"/>
                          </a:solidFill>
                        </a:rPr>
                        <a:t>Back end</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983494"/>
                  </a:ext>
                </a:extLst>
              </a:tr>
              <a:tr h="255957">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spc="-150" baseline="0" dirty="0">
                          <a:solidFill>
                            <a:schemeClr val="tx1"/>
                          </a:solidFill>
                        </a:rPr>
                        <a:t>P C </a:t>
                      </a:r>
                      <a:r>
                        <a:rPr lang="en-US" sz="1200" u="none" strike="noStrike" cap="none" dirty="0">
                          <a:solidFill>
                            <a:schemeClr val="tx1"/>
                          </a:solidFill>
                        </a:rPr>
                        <a:t>I Bus</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tx1"/>
                          </a:solidFill>
                        </a:rPr>
                        <a:t>Fully emulated compliant </a:t>
                      </a:r>
                      <a:r>
                        <a:rPr lang="en-US" sz="1200" u="none" strike="noStrike" cap="none" spc="-150" baseline="0" dirty="0">
                          <a:solidFill>
                            <a:schemeClr val="tx1"/>
                          </a:solidFill>
                        </a:rPr>
                        <a:t>P C </a:t>
                      </a:r>
                      <a:r>
                        <a:rPr lang="en-US" sz="1200" u="none" strike="noStrike" cap="none" dirty="0">
                          <a:solidFill>
                            <a:schemeClr val="tx1"/>
                          </a:solidFill>
                        </a:rPr>
                        <a:t>I bus</a:t>
                      </a:r>
                      <a:endParaRPr sz="1200" u="none" strike="noStrike" cap="none"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7766973"/>
                  </a:ext>
                </a:extLst>
              </a:tr>
              <a:tr h="426589">
                <a:tc>
                  <a:txBody>
                    <a:bodyPr/>
                    <a:lstStyle/>
                    <a:p>
                      <a:pPr marL="179388" marR="0" lvl="0" indent="-179388" algn="l" rtl="0">
                        <a:lnSpc>
                          <a:spcPct val="100000"/>
                        </a:lnSpc>
                        <a:spcBef>
                          <a:spcPts val="0"/>
                        </a:spcBef>
                        <a:spcAft>
                          <a:spcPts val="0"/>
                        </a:spcAft>
                        <a:buClr>
                          <a:schemeClr val="lt1"/>
                        </a:buClr>
                        <a:buSzPts val="400"/>
                        <a:buFont typeface="Arial"/>
                        <a:buNone/>
                      </a:pPr>
                      <a:r>
                        <a:rPr lang="en-US" sz="100" u="none" strike="noStrike" cap="none" dirty="0">
                          <a:solidFill>
                            <a:schemeClr val="tx1"/>
                          </a:solidFill>
                        </a:rPr>
                        <a:t>Four Units of</a:t>
                      </a:r>
                      <a:r>
                        <a:rPr lang="en-US" sz="1400" u="none" strike="noStrike" cap="none" dirty="0">
                          <a:solidFill>
                            <a:schemeClr val="tx1"/>
                          </a:solidFill>
                        </a:rPr>
                        <a:t> 	I</a:t>
                      </a:r>
                      <a:r>
                        <a:rPr lang="en-US" sz="1200" u="none" strike="noStrike" cap="none" spc="-200" baseline="0" dirty="0">
                          <a:solidFill>
                            <a:schemeClr val="tx1"/>
                          </a:solidFill>
                        </a:rPr>
                        <a:t>D </a:t>
                      </a:r>
                      <a:r>
                        <a:rPr lang="en-US" sz="1200" u="none" strike="noStrike" cap="none" dirty="0">
                          <a:solidFill>
                            <a:schemeClr val="tx1"/>
                          </a:solidFill>
                        </a:rPr>
                        <a:t>E disks</a:t>
                      </a:r>
                      <a:endParaRPr sz="1200" dirty="0">
                        <a:solidFill>
                          <a:schemeClr val="tx1"/>
                        </a:solidFill>
                      </a:endParaRPr>
                    </a:p>
                    <a:p>
                      <a:pPr marL="180975" marR="0" lvl="0" indent="-180975" algn="l" rtl="0">
                        <a:lnSpc>
                          <a:spcPct val="100000"/>
                        </a:lnSpc>
                        <a:spcBef>
                          <a:spcPts val="0"/>
                        </a:spcBef>
                        <a:spcAft>
                          <a:spcPts val="0"/>
                        </a:spcAft>
                        <a:buClr>
                          <a:schemeClr val="lt1"/>
                        </a:buClr>
                        <a:buSzPts val="400"/>
                        <a:buFont typeface="Arial"/>
                        <a:buNone/>
                      </a:pPr>
                      <a:r>
                        <a:rPr lang="en-US" sz="100" u="none" strike="noStrike" cap="none" dirty="0">
                          <a:solidFill>
                            <a:schemeClr val="tx1"/>
                          </a:solidFill>
                        </a:rPr>
                        <a:t>Seven units of</a:t>
                      </a:r>
                      <a:r>
                        <a:rPr lang="en-US" sz="1400" u="none" strike="noStrike" cap="none" dirty="0">
                          <a:solidFill>
                            <a:schemeClr val="tx1"/>
                          </a:solidFill>
                        </a:rPr>
                        <a:t> 	</a:t>
                      </a:r>
                      <a:r>
                        <a:rPr lang="en-US" sz="1400" u="none" strike="noStrike" cap="none" dirty="0" err="1">
                          <a:solidFill>
                            <a:schemeClr val="tx1"/>
                          </a:solidFill>
                        </a:rPr>
                        <a:t>Buslogic</a:t>
                      </a:r>
                      <a:r>
                        <a:rPr lang="en-US" sz="1400" u="none" strike="noStrike" cap="none" dirty="0">
                          <a:solidFill>
                            <a:schemeClr val="tx1"/>
                          </a:solidFill>
                        </a:rPr>
                        <a:t> </a:t>
                      </a:r>
                      <a:r>
                        <a:rPr lang="en-US" sz="1400" u="none" strike="noStrike" cap="none" spc="-150" baseline="0" dirty="0">
                          <a:solidFill>
                            <a:schemeClr val="tx1"/>
                          </a:solidFill>
                        </a:rPr>
                        <a:t>S C S </a:t>
                      </a:r>
                      <a:r>
                        <a:rPr lang="en-US" sz="1400" u="none" strike="noStrike" cap="none" dirty="0">
                          <a:solidFill>
                            <a:schemeClr val="tx1"/>
                          </a:solidFill>
                        </a:rPr>
                        <a:t>I Disks</a:t>
                      </a:r>
                      <a:endParaRPr sz="1400" u="none" strike="noStrike" cap="none"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tx1"/>
                          </a:solidFill>
                        </a:rPr>
                        <a:t>Virtual disks (stored as files) or direct access </a:t>
                      </a:r>
                      <a:endParaRPr sz="1200" dirty="0">
                        <a:solidFill>
                          <a:schemeClr val="tx1"/>
                        </a:solidFill>
                      </a:endParaRPr>
                    </a:p>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tx1"/>
                          </a:solidFill>
                        </a:rPr>
                        <a:t>to a given raw device </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084846"/>
                  </a:ext>
                </a:extLst>
              </a:tr>
              <a:tr h="255957">
                <a:tc>
                  <a:txBody>
                    <a:bodyPr/>
                    <a:lstStyle/>
                    <a:p>
                      <a:pPr marL="179388" marR="0" lvl="0" indent="-179388" algn="l" rtl="0">
                        <a:lnSpc>
                          <a:spcPct val="100000"/>
                        </a:lnSpc>
                        <a:spcBef>
                          <a:spcPts val="0"/>
                        </a:spcBef>
                        <a:spcAft>
                          <a:spcPts val="0"/>
                        </a:spcAft>
                        <a:buClr>
                          <a:schemeClr val="lt1"/>
                        </a:buClr>
                        <a:buSzPts val="400"/>
                        <a:buFont typeface="Arial"/>
                        <a:buNone/>
                      </a:pPr>
                      <a:r>
                        <a:rPr lang="en-US" sz="100" u="none" strike="noStrike" cap="none" dirty="0">
                          <a:solidFill>
                            <a:schemeClr val="tx1"/>
                          </a:solidFill>
                        </a:rPr>
                        <a:t>One unit of 	</a:t>
                      </a:r>
                      <a:r>
                        <a:rPr lang="en-US" sz="1400" u="none" strike="noStrike" cap="none" spc="-150" baseline="0" dirty="0">
                          <a:solidFill>
                            <a:schemeClr val="tx1"/>
                          </a:solidFill>
                        </a:rPr>
                        <a:t>I D E</a:t>
                      </a:r>
                      <a:r>
                        <a:rPr lang="en-US" sz="1400" u="none" strike="noStrike" cap="none" spc="0" baseline="0" dirty="0">
                          <a:solidFill>
                            <a:schemeClr val="tx1"/>
                          </a:solidFill>
                        </a:rPr>
                        <a:t> </a:t>
                      </a:r>
                      <a:r>
                        <a:rPr lang="en-US" sz="1400" u="none" strike="noStrike" cap="none" spc="-150" baseline="0" dirty="0">
                          <a:solidFill>
                            <a:schemeClr val="tx1"/>
                          </a:solidFill>
                        </a:rPr>
                        <a:t>C </a:t>
                      </a:r>
                      <a:r>
                        <a:rPr lang="en-US" sz="1400" u="none" strike="noStrike" cap="none" dirty="0">
                          <a:solidFill>
                            <a:schemeClr val="tx1"/>
                          </a:solidFill>
                        </a:rPr>
                        <a:t>D-</a:t>
                      </a:r>
                      <a:r>
                        <a:rPr lang="en-US" sz="1400" u="none" strike="noStrike" cap="none" spc="-150" baseline="0" dirty="0">
                          <a:solidFill>
                            <a:schemeClr val="tx1"/>
                          </a:solidFill>
                        </a:rPr>
                        <a:t>R O </a:t>
                      </a:r>
                      <a:r>
                        <a:rPr lang="en-US" sz="1400" u="none" strike="noStrike" cap="none" dirty="0">
                          <a:solidFill>
                            <a:schemeClr val="tx1"/>
                          </a:solidFill>
                        </a:rPr>
                        <a:t>M</a:t>
                      </a:r>
                      <a:endParaRPr sz="14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spc="-150" baseline="0" dirty="0">
                          <a:solidFill>
                            <a:schemeClr val="tx1"/>
                          </a:solidFill>
                        </a:rPr>
                        <a:t>I S </a:t>
                      </a:r>
                      <a:r>
                        <a:rPr lang="en-US" sz="1200" u="none" strike="noStrike" cap="none" dirty="0">
                          <a:solidFill>
                            <a:schemeClr val="tx1"/>
                          </a:solidFill>
                        </a:rPr>
                        <a:t>O image or emulated access to the real </a:t>
                      </a:r>
                      <a:r>
                        <a:rPr lang="en-US" sz="1200" u="none" strike="noStrike" cap="none" spc="-120" baseline="0" dirty="0">
                          <a:solidFill>
                            <a:schemeClr val="tx1"/>
                          </a:solidFill>
                        </a:rPr>
                        <a:t>C </a:t>
                      </a:r>
                      <a:r>
                        <a:rPr lang="en-US" sz="1200" u="none" strike="noStrike" cap="none" dirty="0">
                          <a:solidFill>
                            <a:schemeClr val="tx1"/>
                          </a:solidFill>
                        </a:rPr>
                        <a:t>D-</a:t>
                      </a:r>
                      <a:r>
                        <a:rPr lang="en-US" sz="1200" u="none" strike="noStrike" cap="none" spc="-150" baseline="0" dirty="0">
                          <a:solidFill>
                            <a:schemeClr val="tx1"/>
                          </a:solidFill>
                        </a:rPr>
                        <a:t>R O </a:t>
                      </a:r>
                      <a:r>
                        <a:rPr lang="en-US" sz="1200" u="none" strike="noStrike" cap="none" dirty="0">
                          <a:solidFill>
                            <a:schemeClr val="tx1"/>
                          </a:solidFill>
                        </a:rPr>
                        <a:t>M</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1450859"/>
                  </a:ext>
                </a:extLst>
              </a:tr>
              <a:tr h="255957">
                <a:tc>
                  <a:txBody>
                    <a:bodyPr/>
                    <a:lstStyle/>
                    <a:p>
                      <a:pPr marL="180975" marR="0" lvl="0" indent="-180975" algn="l" rtl="0">
                        <a:lnSpc>
                          <a:spcPct val="100000"/>
                        </a:lnSpc>
                        <a:spcBef>
                          <a:spcPts val="0"/>
                        </a:spcBef>
                        <a:spcAft>
                          <a:spcPts val="0"/>
                        </a:spcAft>
                        <a:buClr>
                          <a:schemeClr val="lt1"/>
                        </a:buClr>
                        <a:buSzPts val="400"/>
                        <a:buFont typeface="Arial"/>
                        <a:buNone/>
                      </a:pPr>
                      <a:r>
                        <a:rPr lang="en-US" sz="100" u="none" strike="noStrike" cap="none" dirty="0">
                          <a:solidFill>
                            <a:schemeClr val="tx1"/>
                          </a:solidFill>
                        </a:rPr>
                        <a:t>Two units of 	</a:t>
                      </a:r>
                      <a:r>
                        <a:rPr lang="en-US" sz="1400" u="none" strike="noStrike" cap="none" dirty="0">
                          <a:solidFill>
                            <a:schemeClr val="tx1"/>
                          </a:solidFill>
                        </a:rPr>
                        <a:t>1.44 </a:t>
                      </a:r>
                      <a:r>
                        <a:rPr lang="en-US" sz="1400" u="none" strike="noStrike" cap="none" spc="-150" baseline="0" dirty="0">
                          <a:solidFill>
                            <a:schemeClr val="tx1"/>
                          </a:solidFill>
                        </a:rPr>
                        <a:t>M </a:t>
                      </a:r>
                      <a:r>
                        <a:rPr lang="en-US" sz="1400" u="none" strike="noStrike" cap="none" dirty="0">
                          <a:solidFill>
                            <a:schemeClr val="tx1"/>
                          </a:solidFill>
                        </a:rPr>
                        <a:t>B floppy drives</a:t>
                      </a:r>
                      <a:endParaRPr sz="14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tx1"/>
                          </a:solidFill>
                        </a:rPr>
                        <a:t>Physical floppy or floppy image </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5002503"/>
                  </a:ext>
                </a:extLst>
              </a:tr>
              <a:tr h="426589">
                <a:tc>
                  <a:txBody>
                    <a:bodyPr/>
                    <a:lstStyle/>
                    <a:p>
                      <a:pPr marL="180975" marR="0" lvl="0" indent="-180975" algn="l" rtl="0">
                        <a:lnSpc>
                          <a:spcPct val="100000"/>
                        </a:lnSpc>
                        <a:spcBef>
                          <a:spcPts val="0"/>
                        </a:spcBef>
                        <a:spcAft>
                          <a:spcPts val="0"/>
                        </a:spcAft>
                        <a:buClr>
                          <a:schemeClr val="lt1"/>
                        </a:buClr>
                        <a:buSzPts val="400"/>
                        <a:buFont typeface="Arial"/>
                        <a:buNone/>
                      </a:pPr>
                      <a:r>
                        <a:rPr lang="en-US" sz="100" u="none" strike="noStrike" cap="none" dirty="0">
                          <a:solidFill>
                            <a:schemeClr val="tx1"/>
                          </a:solidFill>
                        </a:rPr>
                        <a:t>One unit of</a:t>
                      </a:r>
                      <a:r>
                        <a:rPr lang="en-US" sz="1400" u="none" strike="noStrike" cap="none" dirty="0">
                          <a:solidFill>
                            <a:schemeClr val="tx1"/>
                          </a:solidFill>
                        </a:rPr>
                        <a:t> 	</a:t>
                      </a:r>
                      <a:r>
                        <a:rPr lang="en-US" sz="1400" u="none" strike="noStrike" cap="none" spc="-150" baseline="0" dirty="0">
                          <a:solidFill>
                            <a:schemeClr val="tx1"/>
                          </a:solidFill>
                        </a:rPr>
                        <a:t>V M </a:t>
                      </a:r>
                      <a:r>
                        <a:rPr lang="en-US" sz="1400" u="none" strike="noStrike" cap="none" dirty="0">
                          <a:solidFill>
                            <a:schemeClr val="tx1"/>
                          </a:solidFill>
                        </a:rPr>
                        <a:t>ware graphics card with </a:t>
                      </a:r>
                      <a:r>
                        <a:rPr lang="en-US" sz="1400" u="none" strike="noStrike" cap="none" spc="-150" baseline="0" dirty="0">
                          <a:solidFill>
                            <a:schemeClr val="tx1"/>
                          </a:solidFill>
                        </a:rPr>
                        <a:t>V G </a:t>
                      </a:r>
                      <a:r>
                        <a:rPr lang="en-US" sz="1400" u="none" strike="noStrike" cap="none" dirty="0">
                          <a:solidFill>
                            <a:schemeClr val="tx1"/>
                          </a:solidFill>
                        </a:rPr>
                        <a:t>A and </a:t>
                      </a:r>
                      <a:r>
                        <a:rPr lang="en-US" sz="1400" u="none" strike="noStrike" cap="none" spc="-150" baseline="0" dirty="0">
                          <a:solidFill>
                            <a:schemeClr val="tx1"/>
                          </a:solidFill>
                        </a:rPr>
                        <a:t>S V G </a:t>
                      </a:r>
                      <a:r>
                        <a:rPr lang="en-US" sz="1400" u="none" strike="noStrike" cap="none" dirty="0">
                          <a:solidFill>
                            <a:schemeClr val="tx1"/>
                          </a:solidFill>
                        </a:rPr>
                        <a:t>A support</a:t>
                      </a:r>
                      <a:endParaRPr sz="14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tx1"/>
                          </a:solidFill>
                        </a:rPr>
                        <a:t>Ran in a window and in full-screen mode. </a:t>
                      </a:r>
                      <a:endParaRPr sz="1200" dirty="0">
                        <a:solidFill>
                          <a:schemeClr val="tx1"/>
                        </a:solidFill>
                      </a:endParaRPr>
                    </a:p>
                    <a:p>
                      <a:pPr marL="0" marR="0" lvl="0" indent="0" algn="l" rtl="0">
                        <a:lnSpc>
                          <a:spcPct val="100000"/>
                        </a:lnSpc>
                        <a:spcBef>
                          <a:spcPts val="0"/>
                        </a:spcBef>
                        <a:spcAft>
                          <a:spcPts val="0"/>
                        </a:spcAft>
                        <a:buClr>
                          <a:srgbClr val="000000"/>
                        </a:buClr>
                        <a:buSzPts val="1400"/>
                        <a:buFont typeface="Arial"/>
                        <a:buNone/>
                      </a:pPr>
                      <a:r>
                        <a:rPr lang="en-US" sz="1200" u="none" strike="noStrike" cap="none" spc="-150" baseline="0" dirty="0">
                          <a:solidFill>
                            <a:schemeClr val="tx1"/>
                          </a:solidFill>
                        </a:rPr>
                        <a:t>S V G </a:t>
                      </a:r>
                      <a:r>
                        <a:rPr lang="en-US" sz="1200" u="none" strike="noStrike" cap="none" dirty="0">
                          <a:solidFill>
                            <a:schemeClr val="tx1"/>
                          </a:solidFill>
                        </a:rPr>
                        <a:t>A required VMware </a:t>
                      </a:r>
                      <a:r>
                        <a:rPr lang="en-US" sz="1200" u="none" strike="noStrike" cap="none" spc="-150" baseline="0" dirty="0">
                          <a:solidFill>
                            <a:schemeClr val="tx1"/>
                          </a:solidFill>
                        </a:rPr>
                        <a:t>S V G </a:t>
                      </a:r>
                      <a:r>
                        <a:rPr lang="en-US" sz="1200" u="none" strike="noStrike" cap="none" dirty="0">
                          <a:solidFill>
                            <a:schemeClr val="tx1"/>
                          </a:solidFill>
                        </a:rPr>
                        <a:t>A guest driver </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7731022"/>
                  </a:ext>
                </a:extLst>
              </a:tr>
              <a:tr h="314197">
                <a:tc>
                  <a:txBody>
                    <a:bodyPr/>
                    <a:lstStyle/>
                    <a:p>
                      <a:pPr marL="180975" marR="0" lvl="0" indent="-180975" algn="l" rtl="0">
                        <a:lnSpc>
                          <a:spcPct val="100000"/>
                        </a:lnSpc>
                        <a:spcBef>
                          <a:spcPts val="0"/>
                        </a:spcBef>
                        <a:spcAft>
                          <a:spcPts val="0"/>
                        </a:spcAft>
                        <a:buClr>
                          <a:schemeClr val="lt1"/>
                        </a:buClr>
                        <a:buSzPts val="400"/>
                        <a:buFont typeface="Arial"/>
                        <a:buNone/>
                      </a:pPr>
                      <a:r>
                        <a:rPr lang="en-US" sz="100" u="none" strike="noStrike" cap="none" dirty="0">
                          <a:solidFill>
                            <a:schemeClr val="tx1"/>
                          </a:solidFill>
                        </a:rPr>
                        <a:t>Two times of</a:t>
                      </a:r>
                      <a:r>
                        <a:rPr lang="en-US" sz="1400" u="none" strike="noStrike" cap="none" dirty="0">
                          <a:solidFill>
                            <a:schemeClr val="tx1"/>
                          </a:solidFill>
                        </a:rPr>
                        <a:t> 	serial ports </a:t>
                      </a:r>
                      <a:r>
                        <a:rPr lang="en-US" sz="1400" u="none" strike="noStrike" cap="none" spc="-150" baseline="0" dirty="0">
                          <a:solidFill>
                            <a:schemeClr val="tx1"/>
                          </a:solidFill>
                        </a:rPr>
                        <a:t>C O M </a:t>
                      </a:r>
                      <a:r>
                        <a:rPr lang="en-US" sz="1400" u="none" strike="noStrike" cap="none" dirty="0">
                          <a:solidFill>
                            <a:schemeClr val="tx1"/>
                          </a:solidFill>
                        </a:rPr>
                        <a:t>1 and </a:t>
                      </a:r>
                      <a:r>
                        <a:rPr lang="en-US" sz="1400" u="none" strike="noStrike" cap="none" spc="-150" baseline="0" dirty="0">
                          <a:solidFill>
                            <a:schemeClr val="tx1"/>
                          </a:solidFill>
                        </a:rPr>
                        <a:t>C O </a:t>
                      </a:r>
                      <a:r>
                        <a:rPr lang="en-US" sz="1400" u="none" strike="noStrike" cap="none" dirty="0">
                          <a:solidFill>
                            <a:schemeClr val="tx1"/>
                          </a:solidFill>
                        </a:rPr>
                        <a:t>M2</a:t>
                      </a:r>
                      <a:endParaRPr sz="14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tx1"/>
                          </a:solidFill>
                        </a:rPr>
                        <a:t>Connect to host serial port or a file </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0792816"/>
                  </a:ext>
                </a:extLst>
              </a:tr>
              <a:tr h="255957">
                <a:tc>
                  <a:txBody>
                    <a:bodyPr/>
                    <a:lstStyle/>
                    <a:p>
                      <a:pPr marL="180975" marR="0" lvl="0" indent="-180975" algn="l" rtl="0">
                        <a:lnSpc>
                          <a:spcPct val="100000"/>
                        </a:lnSpc>
                        <a:spcBef>
                          <a:spcPts val="0"/>
                        </a:spcBef>
                        <a:spcAft>
                          <a:spcPts val="0"/>
                        </a:spcAft>
                        <a:buClr>
                          <a:schemeClr val="lt1"/>
                        </a:buClr>
                        <a:buSzPts val="400"/>
                        <a:buFont typeface="Arial"/>
                        <a:buNone/>
                      </a:pPr>
                      <a:r>
                        <a:rPr lang="en-US" sz="100" u="none" strike="noStrike" cap="none" dirty="0">
                          <a:solidFill>
                            <a:schemeClr val="tx1"/>
                          </a:solidFill>
                        </a:rPr>
                        <a:t>One unit of</a:t>
                      </a:r>
                      <a:r>
                        <a:rPr lang="en-US" sz="1400" u="none" strike="noStrike" cap="none" dirty="0">
                          <a:solidFill>
                            <a:schemeClr val="tx1"/>
                          </a:solidFill>
                        </a:rPr>
                        <a:t> 	printer (</a:t>
                      </a:r>
                      <a:r>
                        <a:rPr lang="en-US" sz="1400" u="none" strike="noStrike" cap="none" spc="-150" baseline="0" dirty="0">
                          <a:solidFill>
                            <a:schemeClr val="tx1"/>
                          </a:solidFill>
                        </a:rPr>
                        <a:t>L P </a:t>
                      </a:r>
                      <a:r>
                        <a:rPr lang="en-US" sz="1400" u="none" strike="noStrike" cap="none" dirty="0">
                          <a:solidFill>
                            <a:schemeClr val="tx1"/>
                          </a:solidFill>
                        </a:rPr>
                        <a:t>T)</a:t>
                      </a:r>
                      <a:endParaRPr sz="14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tx1"/>
                          </a:solidFill>
                        </a:rPr>
                        <a:t>Can connect to host </a:t>
                      </a:r>
                      <a:r>
                        <a:rPr lang="en-US" sz="1200" u="none" strike="noStrike" cap="none" spc="-150" baseline="0" dirty="0">
                          <a:solidFill>
                            <a:schemeClr val="tx1"/>
                          </a:solidFill>
                        </a:rPr>
                        <a:t>L P </a:t>
                      </a:r>
                      <a:r>
                        <a:rPr lang="en-US" sz="1200" u="none" strike="noStrike" cap="none" dirty="0">
                          <a:solidFill>
                            <a:schemeClr val="tx1"/>
                          </a:solidFill>
                        </a:rPr>
                        <a:t>T port </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8661721"/>
                  </a:ext>
                </a:extLst>
              </a:tr>
              <a:tr h="426589">
                <a:tc>
                  <a:txBody>
                    <a:bodyPr/>
                    <a:lstStyle/>
                    <a:p>
                      <a:pPr marL="180975" marR="0" lvl="0" indent="-180975" algn="l" rtl="0">
                        <a:lnSpc>
                          <a:spcPct val="100000"/>
                        </a:lnSpc>
                        <a:spcBef>
                          <a:spcPts val="0"/>
                        </a:spcBef>
                        <a:spcAft>
                          <a:spcPts val="0"/>
                        </a:spcAft>
                        <a:buClr>
                          <a:schemeClr val="lt1"/>
                        </a:buClr>
                        <a:buSzPts val="400"/>
                        <a:buFont typeface="Arial"/>
                        <a:buNone/>
                      </a:pPr>
                      <a:r>
                        <a:rPr lang="en-US" sz="100" u="none" strike="noStrike" cap="none" dirty="0">
                          <a:solidFill>
                            <a:schemeClr val="tx1"/>
                          </a:solidFill>
                        </a:rPr>
                        <a:t>One unit of</a:t>
                      </a:r>
                      <a:r>
                        <a:rPr lang="en-US" sz="1200" u="none" strike="noStrike" cap="none" dirty="0">
                          <a:solidFill>
                            <a:schemeClr val="tx1"/>
                          </a:solidFill>
                        </a:rPr>
                        <a:t> 	keyboard (104-key)</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tx1"/>
                          </a:solidFill>
                        </a:rPr>
                        <a:t>Fully emulated; keycode events are generated when they are received by the VMware application </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0883192"/>
                  </a:ext>
                </a:extLst>
              </a:tr>
              <a:tr h="255957">
                <a:tc>
                  <a:txBody>
                    <a:bodyPr/>
                    <a:lstStyle/>
                    <a:p>
                      <a:pPr marL="180975" marR="0" lvl="0" indent="-180975" algn="l" rtl="0">
                        <a:lnSpc>
                          <a:spcPct val="100000"/>
                        </a:lnSpc>
                        <a:spcBef>
                          <a:spcPts val="0"/>
                        </a:spcBef>
                        <a:spcAft>
                          <a:spcPts val="0"/>
                        </a:spcAft>
                        <a:buClr>
                          <a:schemeClr val="lt1"/>
                        </a:buClr>
                        <a:buSzPts val="400"/>
                        <a:buFont typeface="Arial"/>
                        <a:buNone/>
                      </a:pPr>
                      <a:r>
                        <a:rPr lang="en-US" sz="100" u="none" strike="noStrike" cap="none" dirty="0">
                          <a:solidFill>
                            <a:schemeClr val="tx1"/>
                          </a:solidFill>
                        </a:rPr>
                        <a:t>One unit of</a:t>
                      </a:r>
                      <a:r>
                        <a:rPr lang="en-US" sz="1200" u="none" strike="noStrike" cap="none" dirty="0">
                          <a:solidFill>
                            <a:schemeClr val="tx1"/>
                          </a:solidFill>
                        </a:rPr>
                        <a:t> 	</a:t>
                      </a:r>
                      <a:r>
                        <a:rPr lang="en-US" sz="1200" u="none" strike="noStrike" cap="none" spc="-150" baseline="0" dirty="0">
                          <a:solidFill>
                            <a:schemeClr val="tx1"/>
                          </a:solidFill>
                        </a:rPr>
                        <a:t>P </a:t>
                      </a:r>
                      <a:r>
                        <a:rPr lang="en-US" sz="1200" u="none" strike="noStrike" cap="none" dirty="0">
                          <a:solidFill>
                            <a:schemeClr val="tx1"/>
                          </a:solidFill>
                        </a:rPr>
                        <a:t>S-2 mouse</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tx1"/>
                          </a:solidFill>
                        </a:rPr>
                        <a:t>Same as keyboard </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4075579"/>
                  </a:ext>
                </a:extLst>
              </a:tr>
              <a:tr h="0">
                <a:tc>
                  <a:txBody>
                    <a:bodyPr/>
                    <a:lstStyle/>
                    <a:p>
                      <a:pPr marL="180975" marR="0" lvl="0" indent="-180975" algn="l" rtl="0">
                        <a:lnSpc>
                          <a:spcPct val="100000"/>
                        </a:lnSpc>
                        <a:spcBef>
                          <a:spcPts val="0"/>
                        </a:spcBef>
                        <a:spcAft>
                          <a:spcPts val="0"/>
                        </a:spcAft>
                        <a:buClr>
                          <a:schemeClr val="lt1"/>
                        </a:buClr>
                        <a:buSzPts val="300"/>
                        <a:buFont typeface="Arial"/>
                        <a:buNone/>
                      </a:pPr>
                      <a:r>
                        <a:rPr lang="en-US" sz="100" u="none" strike="noStrike" cap="none" dirty="0">
                          <a:solidFill>
                            <a:schemeClr val="tx1"/>
                          </a:solidFill>
                        </a:rPr>
                        <a:t>Three units of</a:t>
                      </a:r>
                      <a:r>
                        <a:rPr lang="en-US" sz="1200" u="none" strike="noStrike" cap="none" dirty="0">
                          <a:solidFill>
                            <a:schemeClr val="tx1"/>
                          </a:solidFill>
                        </a:rPr>
                        <a:t> 	</a:t>
                      </a:r>
                      <a:r>
                        <a:rPr lang="en-US" sz="1200" u="none" strike="noStrike" cap="none" spc="-150" baseline="0" dirty="0">
                          <a:solidFill>
                            <a:schemeClr val="tx1"/>
                          </a:solidFill>
                        </a:rPr>
                        <a:t>A M </a:t>
                      </a:r>
                      <a:r>
                        <a:rPr lang="en-US" sz="1200" u="none" strike="noStrike" cap="none" dirty="0">
                          <a:solidFill>
                            <a:schemeClr val="tx1"/>
                          </a:solidFill>
                        </a:rPr>
                        <a:t>D Lance Ethernet cards</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tx1"/>
                          </a:solidFill>
                        </a:rPr>
                        <a:t>Bridge mode and host-only modes </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3816397"/>
                  </a:ext>
                </a:extLst>
              </a:tr>
              <a:tr h="255957">
                <a:tc>
                  <a:txBody>
                    <a:bodyPr/>
                    <a:lstStyle/>
                    <a:p>
                      <a:pPr marL="180975" marR="0" lvl="0" indent="-180975" algn="l" rtl="0">
                        <a:lnSpc>
                          <a:spcPct val="100000"/>
                        </a:lnSpc>
                        <a:spcBef>
                          <a:spcPts val="0"/>
                        </a:spcBef>
                        <a:spcAft>
                          <a:spcPts val="0"/>
                        </a:spcAft>
                        <a:buClr>
                          <a:schemeClr val="lt1"/>
                        </a:buClr>
                        <a:buSzPts val="400"/>
                        <a:buFont typeface="Arial"/>
                        <a:buNone/>
                      </a:pPr>
                      <a:r>
                        <a:rPr lang="en-US" sz="100" u="none" strike="noStrike" cap="none" dirty="0">
                          <a:solidFill>
                            <a:schemeClr val="tx1"/>
                          </a:solidFill>
                        </a:rPr>
                        <a:t>One unit of</a:t>
                      </a:r>
                      <a:r>
                        <a:rPr lang="en-US" sz="1200" u="none" strike="noStrike" cap="none" dirty="0">
                          <a:solidFill>
                            <a:schemeClr val="tx1"/>
                          </a:solidFill>
                        </a:rPr>
                        <a:t> 	</a:t>
                      </a:r>
                      <a:r>
                        <a:rPr lang="en-US" sz="1200" u="none" strike="noStrike" cap="none" dirty="0" err="1">
                          <a:solidFill>
                            <a:schemeClr val="tx1"/>
                          </a:solidFill>
                        </a:rPr>
                        <a:t>Soundblaster</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200" u="none" strike="noStrike" cap="none" dirty="0">
                          <a:solidFill>
                            <a:schemeClr val="tx1"/>
                          </a:solidFill>
                        </a:rPr>
                        <a:t>Fully emulated </a:t>
                      </a:r>
                      <a:endParaRPr sz="1200" dirty="0">
                        <a:solidFill>
                          <a:schemeClr val="tx1"/>
                        </a:solidFill>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5905307"/>
                  </a:ext>
                </a:extLst>
              </a:tr>
            </a:tbl>
          </a:graphicData>
        </a:graphic>
      </p:graphicFrame>
      <p:graphicFrame>
        <p:nvGraphicFramePr>
          <p:cNvPr id="7" name="Object 6">
            <a:extLst>
              <a:ext uri="{FF2B5EF4-FFF2-40B4-BE49-F238E27FC236}">
                <a16:creationId xmlns:a16="http://schemas.microsoft.com/office/drawing/2014/main" id="{867743C6-0507-D6F5-4168-2F8E6E888EE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109216706"/>
              </p:ext>
            </p:extLst>
          </p:nvPr>
        </p:nvGraphicFramePr>
        <p:xfrm>
          <a:off x="2048074" y="1724794"/>
          <a:ext cx="204732" cy="141340"/>
        </p:xfrm>
        <a:graphic>
          <a:graphicData uri="http://schemas.openxmlformats.org/presentationml/2006/ole">
            <mc:AlternateContent xmlns:mc="http://schemas.openxmlformats.org/markup-compatibility/2006">
              <mc:Choice xmlns:v="urn:schemas-microsoft-com:vml" Requires="v">
                <p:oleObj name="Equation" r:id="rId3" imgW="241200" imgH="164880" progId="Equation.DSMT4">
                  <p:embed/>
                </p:oleObj>
              </mc:Choice>
              <mc:Fallback>
                <p:oleObj name="Equation" r:id="rId3" imgW="241200" imgH="164880" progId="Equation.DSMT4">
                  <p:embed/>
                  <p:pic>
                    <p:nvPicPr>
                      <p:cNvPr id="7" name="Object 6">
                        <a:extLst>
                          <a:ext uri="{FF2B5EF4-FFF2-40B4-BE49-F238E27FC236}">
                            <a16:creationId xmlns:a16="http://schemas.microsoft.com/office/drawing/2014/main" id="{867743C6-0507-D6F5-4168-2F8E6E888EE3}"/>
                          </a:ext>
                          <a:ext uri="{C183D7F6-B498-43B3-948B-1728B52AA6E4}">
                            <adec:decorative xmlns:adec="http://schemas.microsoft.com/office/drawing/2017/decorative" val="1"/>
                          </a:ext>
                        </a:extLst>
                      </p:cNvPr>
                      <p:cNvPicPr/>
                      <p:nvPr/>
                    </p:nvPicPr>
                    <p:blipFill>
                      <a:blip r:embed="rId4"/>
                      <a:stretch>
                        <a:fillRect/>
                      </a:stretch>
                    </p:blipFill>
                    <p:spPr>
                      <a:xfrm>
                        <a:off x="2048074" y="1724794"/>
                        <a:ext cx="204732" cy="141340"/>
                      </a:xfrm>
                      <a:prstGeom prst="rect">
                        <a:avLst/>
                      </a:prstGeom>
                      <a:solidFill>
                        <a:schemeClr val="bg1"/>
                      </a:solidFill>
                    </p:spPr>
                  </p:pic>
                </p:oleObj>
              </mc:Fallback>
            </mc:AlternateContent>
          </a:graphicData>
        </a:graphic>
      </p:graphicFrame>
      <p:graphicFrame>
        <p:nvGraphicFramePr>
          <p:cNvPr id="8" name="Object 7">
            <a:extLst>
              <a:ext uri="{FF2B5EF4-FFF2-40B4-BE49-F238E27FC236}">
                <a16:creationId xmlns:a16="http://schemas.microsoft.com/office/drawing/2014/main" id="{069F6900-2B16-096A-7493-0BB90484CAF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804693896"/>
              </p:ext>
            </p:extLst>
          </p:nvPr>
        </p:nvGraphicFramePr>
        <p:xfrm>
          <a:off x="2044327" y="1933097"/>
          <a:ext cx="204732" cy="141340"/>
        </p:xfrm>
        <a:graphic>
          <a:graphicData uri="http://schemas.openxmlformats.org/presentationml/2006/ole">
            <mc:AlternateContent xmlns:mc="http://schemas.openxmlformats.org/markup-compatibility/2006">
              <mc:Choice xmlns:v="urn:schemas-microsoft-com:vml" Requires="v">
                <p:oleObj name="Equation" r:id="rId5" imgW="241200" imgH="164880" progId="Equation.DSMT4">
                  <p:embed/>
                </p:oleObj>
              </mc:Choice>
              <mc:Fallback>
                <p:oleObj name="Equation" r:id="rId5" imgW="241200" imgH="164880" progId="Equation.DSMT4">
                  <p:embed/>
                  <p:pic>
                    <p:nvPicPr>
                      <p:cNvPr id="8" name="Object 7">
                        <a:extLst>
                          <a:ext uri="{FF2B5EF4-FFF2-40B4-BE49-F238E27FC236}">
                            <a16:creationId xmlns:a16="http://schemas.microsoft.com/office/drawing/2014/main" id="{069F6900-2B16-096A-7493-0BB90484CAF4}"/>
                          </a:ext>
                          <a:ext uri="{C183D7F6-B498-43B3-948B-1728B52AA6E4}">
                            <adec:decorative xmlns:adec="http://schemas.microsoft.com/office/drawing/2017/decorative" val="1"/>
                          </a:ext>
                        </a:extLst>
                      </p:cNvPr>
                      <p:cNvPicPr/>
                      <p:nvPr/>
                    </p:nvPicPr>
                    <p:blipFill>
                      <a:blip r:embed="rId6"/>
                      <a:stretch>
                        <a:fillRect/>
                      </a:stretch>
                    </p:blipFill>
                    <p:spPr>
                      <a:xfrm>
                        <a:off x="2044327" y="1933097"/>
                        <a:ext cx="204732" cy="141340"/>
                      </a:xfrm>
                      <a:prstGeom prst="rect">
                        <a:avLst/>
                      </a:prstGeom>
                      <a:solidFill>
                        <a:schemeClr val="bg1"/>
                      </a:solidFill>
                    </p:spPr>
                  </p:pic>
                </p:oleObj>
              </mc:Fallback>
            </mc:AlternateContent>
          </a:graphicData>
        </a:graphic>
      </p:graphicFrame>
      <p:graphicFrame>
        <p:nvGraphicFramePr>
          <p:cNvPr id="9" name="Object 8">
            <a:extLst>
              <a:ext uri="{FF2B5EF4-FFF2-40B4-BE49-F238E27FC236}">
                <a16:creationId xmlns:a16="http://schemas.microsoft.com/office/drawing/2014/main" id="{C81948D7-4EA6-7D97-8A9B-D798BFE1B30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68294743"/>
              </p:ext>
            </p:extLst>
          </p:nvPr>
        </p:nvGraphicFramePr>
        <p:xfrm>
          <a:off x="2044328" y="2231454"/>
          <a:ext cx="188595" cy="157163"/>
        </p:xfrm>
        <a:graphic>
          <a:graphicData uri="http://schemas.openxmlformats.org/presentationml/2006/ole">
            <mc:AlternateContent xmlns:mc="http://schemas.openxmlformats.org/markup-compatibility/2006">
              <mc:Choice xmlns:v="urn:schemas-microsoft-com:vml" Requires="v">
                <p:oleObj name="Equation" r:id="rId7" imgW="203040" imgH="164880" progId="Equation.DSMT4">
                  <p:embed/>
                </p:oleObj>
              </mc:Choice>
              <mc:Fallback>
                <p:oleObj name="Equation" r:id="rId7" imgW="203040" imgH="164880" progId="Equation.DSMT4">
                  <p:embed/>
                  <p:pic>
                    <p:nvPicPr>
                      <p:cNvPr id="9" name="Object 8">
                        <a:extLst>
                          <a:ext uri="{FF2B5EF4-FFF2-40B4-BE49-F238E27FC236}">
                            <a16:creationId xmlns:a16="http://schemas.microsoft.com/office/drawing/2014/main" id="{C81948D7-4EA6-7D97-8A9B-D798BFE1B30D}"/>
                          </a:ext>
                          <a:ext uri="{C183D7F6-B498-43B3-948B-1728B52AA6E4}">
                            <adec:decorative xmlns:adec="http://schemas.microsoft.com/office/drawing/2017/decorative" val="1"/>
                          </a:ext>
                        </a:extLst>
                      </p:cNvPr>
                      <p:cNvPicPr/>
                      <p:nvPr/>
                    </p:nvPicPr>
                    <p:blipFill>
                      <a:blip r:embed="rId8"/>
                      <a:stretch>
                        <a:fillRect/>
                      </a:stretch>
                    </p:blipFill>
                    <p:spPr>
                      <a:xfrm>
                        <a:off x="2044328" y="2231454"/>
                        <a:ext cx="188595" cy="157163"/>
                      </a:xfrm>
                      <a:prstGeom prst="rect">
                        <a:avLst/>
                      </a:prstGeom>
                      <a:solidFill>
                        <a:schemeClr val="bg1"/>
                      </a:solidFill>
                    </p:spPr>
                  </p:pic>
                </p:oleObj>
              </mc:Fallback>
            </mc:AlternateContent>
          </a:graphicData>
        </a:graphic>
      </p:graphicFrame>
      <p:graphicFrame>
        <p:nvGraphicFramePr>
          <p:cNvPr id="10" name="Object 9">
            <a:extLst>
              <a:ext uri="{FF2B5EF4-FFF2-40B4-BE49-F238E27FC236}">
                <a16:creationId xmlns:a16="http://schemas.microsoft.com/office/drawing/2014/main" id="{9ADEEE98-78B0-B6C6-9FE6-F46213D2786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83152825"/>
              </p:ext>
            </p:extLst>
          </p:nvPr>
        </p:nvGraphicFramePr>
        <p:xfrm>
          <a:off x="2049606" y="2537074"/>
          <a:ext cx="203200" cy="142875"/>
        </p:xfrm>
        <a:graphic>
          <a:graphicData uri="http://schemas.openxmlformats.org/presentationml/2006/ole">
            <mc:AlternateContent xmlns:mc="http://schemas.openxmlformats.org/markup-compatibility/2006">
              <mc:Choice xmlns:v="urn:schemas-microsoft-com:vml" Requires="v">
                <p:oleObj name="Equation" r:id="rId9" imgW="241200" imgH="164880" progId="Equation.DSMT4">
                  <p:embed/>
                </p:oleObj>
              </mc:Choice>
              <mc:Fallback>
                <p:oleObj name="Equation" r:id="rId9" imgW="241200" imgH="164880" progId="Equation.DSMT4">
                  <p:embed/>
                  <p:pic>
                    <p:nvPicPr>
                      <p:cNvPr id="10" name="Object 9">
                        <a:extLst>
                          <a:ext uri="{FF2B5EF4-FFF2-40B4-BE49-F238E27FC236}">
                            <a16:creationId xmlns:a16="http://schemas.microsoft.com/office/drawing/2014/main" id="{9ADEEE98-78B0-B6C6-9FE6-F46213D2786D}"/>
                          </a:ext>
                          <a:ext uri="{C183D7F6-B498-43B3-948B-1728B52AA6E4}">
                            <adec:decorative xmlns:adec="http://schemas.microsoft.com/office/drawing/2017/decorative" val="1"/>
                          </a:ext>
                        </a:extLst>
                      </p:cNvPr>
                      <p:cNvPicPr/>
                      <p:nvPr/>
                    </p:nvPicPr>
                    <p:blipFill>
                      <a:blip r:embed="rId10"/>
                      <a:stretch>
                        <a:fillRect/>
                      </a:stretch>
                    </p:blipFill>
                    <p:spPr>
                      <a:xfrm>
                        <a:off x="2049606" y="2537074"/>
                        <a:ext cx="203200" cy="142875"/>
                      </a:xfrm>
                      <a:prstGeom prst="rect">
                        <a:avLst/>
                      </a:prstGeom>
                      <a:solidFill>
                        <a:schemeClr val="bg1"/>
                      </a:solidFill>
                    </p:spPr>
                  </p:pic>
                </p:oleObj>
              </mc:Fallback>
            </mc:AlternateContent>
          </a:graphicData>
        </a:graphic>
      </p:graphicFrame>
      <p:graphicFrame>
        <p:nvGraphicFramePr>
          <p:cNvPr id="11" name="Object 10">
            <a:extLst>
              <a:ext uri="{FF2B5EF4-FFF2-40B4-BE49-F238E27FC236}">
                <a16:creationId xmlns:a16="http://schemas.microsoft.com/office/drawing/2014/main" id="{8CAFC5E3-B16C-E0B8-5EAE-2C7D8FF61E9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26314780"/>
              </p:ext>
            </p:extLst>
          </p:nvPr>
        </p:nvGraphicFramePr>
        <p:xfrm>
          <a:off x="2044327" y="2844103"/>
          <a:ext cx="171450" cy="142875"/>
        </p:xfrm>
        <a:graphic>
          <a:graphicData uri="http://schemas.openxmlformats.org/presentationml/2006/ole">
            <mc:AlternateContent xmlns:mc="http://schemas.openxmlformats.org/markup-compatibility/2006">
              <mc:Choice xmlns:v="urn:schemas-microsoft-com:vml" Requires="v">
                <p:oleObj name="Equation" r:id="rId11" imgW="203040" imgH="164880" progId="Equation.DSMT4">
                  <p:embed/>
                </p:oleObj>
              </mc:Choice>
              <mc:Fallback>
                <p:oleObj name="Equation" r:id="rId11" imgW="203040" imgH="164880" progId="Equation.DSMT4">
                  <p:embed/>
                  <p:pic>
                    <p:nvPicPr>
                      <p:cNvPr id="11" name="Object 10">
                        <a:extLst>
                          <a:ext uri="{FF2B5EF4-FFF2-40B4-BE49-F238E27FC236}">
                            <a16:creationId xmlns:a16="http://schemas.microsoft.com/office/drawing/2014/main" id="{8CAFC5E3-B16C-E0B8-5EAE-2C7D8FF61E9D}"/>
                          </a:ext>
                          <a:ext uri="{C183D7F6-B498-43B3-948B-1728B52AA6E4}">
                            <adec:decorative xmlns:adec="http://schemas.microsoft.com/office/drawing/2017/decorative" val="1"/>
                          </a:ext>
                        </a:extLst>
                      </p:cNvPr>
                      <p:cNvPicPr/>
                      <p:nvPr/>
                    </p:nvPicPr>
                    <p:blipFill>
                      <a:blip r:embed="rId12"/>
                      <a:stretch>
                        <a:fillRect/>
                      </a:stretch>
                    </p:blipFill>
                    <p:spPr>
                      <a:xfrm>
                        <a:off x="2044327" y="2844103"/>
                        <a:ext cx="171450" cy="142875"/>
                      </a:xfrm>
                      <a:prstGeom prst="rect">
                        <a:avLst/>
                      </a:prstGeom>
                      <a:solidFill>
                        <a:schemeClr val="bg1"/>
                      </a:solidFill>
                    </p:spPr>
                  </p:pic>
                </p:oleObj>
              </mc:Fallback>
            </mc:AlternateContent>
          </a:graphicData>
        </a:graphic>
      </p:graphicFrame>
      <p:graphicFrame>
        <p:nvGraphicFramePr>
          <p:cNvPr id="12" name="Object 11">
            <a:extLst>
              <a:ext uri="{FF2B5EF4-FFF2-40B4-BE49-F238E27FC236}">
                <a16:creationId xmlns:a16="http://schemas.microsoft.com/office/drawing/2014/main" id="{A2AD01C4-95A3-B2B7-99E5-703C8BEDD68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05833328"/>
              </p:ext>
            </p:extLst>
          </p:nvPr>
        </p:nvGraphicFramePr>
        <p:xfrm>
          <a:off x="2037024" y="3375251"/>
          <a:ext cx="203200" cy="142875"/>
        </p:xfrm>
        <a:graphic>
          <a:graphicData uri="http://schemas.openxmlformats.org/presentationml/2006/ole">
            <mc:AlternateContent xmlns:mc="http://schemas.openxmlformats.org/markup-compatibility/2006">
              <mc:Choice xmlns:v="urn:schemas-microsoft-com:vml" Requires="v">
                <p:oleObj name="Equation" r:id="rId13" imgW="241200" imgH="164880" progId="Equation.DSMT4">
                  <p:embed/>
                </p:oleObj>
              </mc:Choice>
              <mc:Fallback>
                <p:oleObj name="Equation" r:id="rId13" imgW="241200" imgH="164880" progId="Equation.DSMT4">
                  <p:embed/>
                  <p:pic>
                    <p:nvPicPr>
                      <p:cNvPr id="12" name="Object 11">
                        <a:extLst>
                          <a:ext uri="{FF2B5EF4-FFF2-40B4-BE49-F238E27FC236}">
                            <a16:creationId xmlns:a16="http://schemas.microsoft.com/office/drawing/2014/main" id="{A2AD01C4-95A3-B2B7-99E5-703C8BEDD68F}"/>
                          </a:ext>
                          <a:ext uri="{C183D7F6-B498-43B3-948B-1728B52AA6E4}">
                            <adec:decorative xmlns:adec="http://schemas.microsoft.com/office/drawing/2017/decorative" val="1"/>
                          </a:ext>
                        </a:extLst>
                      </p:cNvPr>
                      <p:cNvPicPr/>
                      <p:nvPr/>
                    </p:nvPicPr>
                    <p:blipFill>
                      <a:blip r:embed="rId10"/>
                      <a:stretch>
                        <a:fillRect/>
                      </a:stretch>
                    </p:blipFill>
                    <p:spPr>
                      <a:xfrm>
                        <a:off x="2037024" y="3375251"/>
                        <a:ext cx="203200" cy="142875"/>
                      </a:xfrm>
                      <a:prstGeom prst="rect">
                        <a:avLst/>
                      </a:prstGeom>
                      <a:solidFill>
                        <a:schemeClr val="bg1"/>
                      </a:solidFill>
                    </p:spPr>
                  </p:pic>
                </p:oleObj>
              </mc:Fallback>
            </mc:AlternateContent>
          </a:graphicData>
        </a:graphic>
      </p:graphicFrame>
      <p:graphicFrame>
        <p:nvGraphicFramePr>
          <p:cNvPr id="13" name="Object 12">
            <a:extLst>
              <a:ext uri="{FF2B5EF4-FFF2-40B4-BE49-F238E27FC236}">
                <a16:creationId xmlns:a16="http://schemas.microsoft.com/office/drawing/2014/main" id="{A2E4BA33-D7A3-2871-8A27-8FD7D515A74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816574037"/>
              </p:ext>
            </p:extLst>
          </p:nvPr>
        </p:nvGraphicFramePr>
        <p:xfrm>
          <a:off x="2063190" y="3695748"/>
          <a:ext cx="171450" cy="142875"/>
        </p:xfrm>
        <a:graphic>
          <a:graphicData uri="http://schemas.openxmlformats.org/presentationml/2006/ole">
            <mc:AlternateContent xmlns:mc="http://schemas.openxmlformats.org/markup-compatibility/2006">
              <mc:Choice xmlns:v="urn:schemas-microsoft-com:vml" Requires="v">
                <p:oleObj name="Equation" r:id="rId14" imgW="203040" imgH="164880" progId="Equation.DSMT4">
                  <p:embed/>
                </p:oleObj>
              </mc:Choice>
              <mc:Fallback>
                <p:oleObj name="Equation" r:id="rId14" imgW="203040" imgH="164880" progId="Equation.DSMT4">
                  <p:embed/>
                  <p:pic>
                    <p:nvPicPr>
                      <p:cNvPr id="13" name="Object 12">
                        <a:extLst>
                          <a:ext uri="{FF2B5EF4-FFF2-40B4-BE49-F238E27FC236}">
                            <a16:creationId xmlns:a16="http://schemas.microsoft.com/office/drawing/2014/main" id="{A2E4BA33-D7A3-2871-8A27-8FD7D515A74E}"/>
                          </a:ext>
                          <a:ext uri="{C183D7F6-B498-43B3-948B-1728B52AA6E4}">
                            <adec:decorative xmlns:adec="http://schemas.microsoft.com/office/drawing/2017/decorative" val="1"/>
                          </a:ext>
                        </a:extLst>
                      </p:cNvPr>
                      <p:cNvPicPr/>
                      <p:nvPr/>
                    </p:nvPicPr>
                    <p:blipFill>
                      <a:blip r:embed="rId15"/>
                      <a:stretch>
                        <a:fillRect/>
                      </a:stretch>
                    </p:blipFill>
                    <p:spPr>
                      <a:xfrm>
                        <a:off x="2063190" y="3695748"/>
                        <a:ext cx="171450" cy="142875"/>
                      </a:xfrm>
                      <a:prstGeom prst="rect">
                        <a:avLst/>
                      </a:prstGeom>
                      <a:solidFill>
                        <a:schemeClr val="bg1"/>
                      </a:solidFill>
                    </p:spPr>
                  </p:pic>
                </p:oleObj>
              </mc:Fallback>
            </mc:AlternateContent>
          </a:graphicData>
        </a:graphic>
      </p:graphicFrame>
      <p:graphicFrame>
        <p:nvGraphicFramePr>
          <p:cNvPr id="14" name="Object 13">
            <a:extLst>
              <a:ext uri="{FF2B5EF4-FFF2-40B4-BE49-F238E27FC236}">
                <a16:creationId xmlns:a16="http://schemas.microsoft.com/office/drawing/2014/main" id="{556EDD8F-7239-4145-4CAF-6E64C496313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36102865"/>
              </p:ext>
            </p:extLst>
          </p:nvPr>
        </p:nvGraphicFramePr>
        <p:xfrm>
          <a:off x="2048529" y="3965787"/>
          <a:ext cx="171450" cy="142875"/>
        </p:xfrm>
        <a:graphic>
          <a:graphicData uri="http://schemas.openxmlformats.org/presentationml/2006/ole">
            <mc:AlternateContent xmlns:mc="http://schemas.openxmlformats.org/markup-compatibility/2006">
              <mc:Choice xmlns:v="urn:schemas-microsoft-com:vml" Requires="v">
                <p:oleObj name="Equation" r:id="rId16" imgW="203040" imgH="164880" progId="Equation.DSMT4">
                  <p:embed/>
                </p:oleObj>
              </mc:Choice>
              <mc:Fallback>
                <p:oleObj name="Equation" r:id="rId16" imgW="203040" imgH="164880" progId="Equation.DSMT4">
                  <p:embed/>
                  <p:pic>
                    <p:nvPicPr>
                      <p:cNvPr id="14" name="Object 13">
                        <a:extLst>
                          <a:ext uri="{FF2B5EF4-FFF2-40B4-BE49-F238E27FC236}">
                            <a16:creationId xmlns:a16="http://schemas.microsoft.com/office/drawing/2014/main" id="{556EDD8F-7239-4145-4CAF-6E64C4963135}"/>
                          </a:ext>
                          <a:ext uri="{C183D7F6-B498-43B3-948B-1728B52AA6E4}">
                            <adec:decorative xmlns:adec="http://schemas.microsoft.com/office/drawing/2017/decorative" val="1"/>
                          </a:ext>
                        </a:extLst>
                      </p:cNvPr>
                      <p:cNvPicPr/>
                      <p:nvPr/>
                    </p:nvPicPr>
                    <p:blipFill>
                      <a:blip r:embed="rId15"/>
                      <a:stretch>
                        <a:fillRect/>
                      </a:stretch>
                    </p:blipFill>
                    <p:spPr>
                      <a:xfrm>
                        <a:off x="2048529" y="3965787"/>
                        <a:ext cx="171450" cy="142875"/>
                      </a:xfrm>
                      <a:prstGeom prst="rect">
                        <a:avLst/>
                      </a:prstGeom>
                      <a:solidFill>
                        <a:schemeClr val="bg1"/>
                      </a:solidFill>
                    </p:spPr>
                  </p:pic>
                </p:oleObj>
              </mc:Fallback>
            </mc:AlternateContent>
          </a:graphicData>
        </a:graphic>
      </p:graphicFrame>
      <p:graphicFrame>
        <p:nvGraphicFramePr>
          <p:cNvPr id="15" name="Object 14">
            <a:extLst>
              <a:ext uri="{FF2B5EF4-FFF2-40B4-BE49-F238E27FC236}">
                <a16:creationId xmlns:a16="http://schemas.microsoft.com/office/drawing/2014/main" id="{661F1DF4-8D5E-5A9E-E05B-9B132C6A882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54287059"/>
              </p:ext>
            </p:extLst>
          </p:nvPr>
        </p:nvGraphicFramePr>
        <p:xfrm>
          <a:off x="2068774" y="4427114"/>
          <a:ext cx="171450" cy="142875"/>
        </p:xfrm>
        <a:graphic>
          <a:graphicData uri="http://schemas.openxmlformats.org/presentationml/2006/ole">
            <mc:AlternateContent xmlns:mc="http://schemas.openxmlformats.org/markup-compatibility/2006">
              <mc:Choice xmlns:v="urn:schemas-microsoft-com:vml" Requires="v">
                <p:oleObj name="Equation" r:id="rId17" imgW="203040" imgH="164880" progId="Equation.DSMT4">
                  <p:embed/>
                </p:oleObj>
              </mc:Choice>
              <mc:Fallback>
                <p:oleObj name="Equation" r:id="rId17" imgW="203040" imgH="164880" progId="Equation.DSMT4">
                  <p:embed/>
                  <p:pic>
                    <p:nvPicPr>
                      <p:cNvPr id="15" name="Object 14">
                        <a:extLst>
                          <a:ext uri="{FF2B5EF4-FFF2-40B4-BE49-F238E27FC236}">
                            <a16:creationId xmlns:a16="http://schemas.microsoft.com/office/drawing/2014/main" id="{661F1DF4-8D5E-5A9E-E05B-9B132C6A882D}"/>
                          </a:ext>
                          <a:ext uri="{C183D7F6-B498-43B3-948B-1728B52AA6E4}">
                            <adec:decorative xmlns:adec="http://schemas.microsoft.com/office/drawing/2017/decorative" val="1"/>
                          </a:ext>
                        </a:extLst>
                      </p:cNvPr>
                      <p:cNvPicPr/>
                      <p:nvPr/>
                    </p:nvPicPr>
                    <p:blipFill>
                      <a:blip r:embed="rId15"/>
                      <a:stretch>
                        <a:fillRect/>
                      </a:stretch>
                    </p:blipFill>
                    <p:spPr>
                      <a:xfrm>
                        <a:off x="2068774" y="4427114"/>
                        <a:ext cx="171450" cy="142875"/>
                      </a:xfrm>
                      <a:prstGeom prst="rect">
                        <a:avLst/>
                      </a:prstGeom>
                      <a:solidFill>
                        <a:schemeClr val="bg1"/>
                      </a:solidFill>
                    </p:spPr>
                  </p:pic>
                </p:oleObj>
              </mc:Fallback>
            </mc:AlternateContent>
          </a:graphicData>
        </a:graphic>
      </p:graphicFrame>
      <p:graphicFrame>
        <p:nvGraphicFramePr>
          <p:cNvPr id="17" name="Object 16">
            <a:extLst>
              <a:ext uri="{FF2B5EF4-FFF2-40B4-BE49-F238E27FC236}">
                <a16:creationId xmlns:a16="http://schemas.microsoft.com/office/drawing/2014/main" id="{D314C38F-3306-B2B9-D9D3-48D11A75394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97762170"/>
              </p:ext>
            </p:extLst>
          </p:nvPr>
        </p:nvGraphicFramePr>
        <p:xfrm>
          <a:off x="2050117" y="4690802"/>
          <a:ext cx="203200" cy="152400"/>
        </p:xfrm>
        <a:graphic>
          <a:graphicData uri="http://schemas.openxmlformats.org/presentationml/2006/ole">
            <mc:AlternateContent xmlns:mc="http://schemas.openxmlformats.org/markup-compatibility/2006">
              <mc:Choice xmlns:v="urn:schemas-microsoft-com:vml" Requires="v">
                <p:oleObj name="Equation" r:id="rId18" imgW="241200" imgH="177480" progId="Equation.DSMT4">
                  <p:embed/>
                </p:oleObj>
              </mc:Choice>
              <mc:Fallback>
                <p:oleObj name="Equation" r:id="rId18" imgW="241200" imgH="177480" progId="Equation.DSMT4">
                  <p:embed/>
                  <p:pic>
                    <p:nvPicPr>
                      <p:cNvPr id="17" name="Object 16">
                        <a:extLst>
                          <a:ext uri="{FF2B5EF4-FFF2-40B4-BE49-F238E27FC236}">
                            <a16:creationId xmlns:a16="http://schemas.microsoft.com/office/drawing/2014/main" id="{D314C38F-3306-B2B9-D9D3-48D11A753943}"/>
                          </a:ext>
                          <a:ext uri="{C183D7F6-B498-43B3-948B-1728B52AA6E4}">
                            <adec:decorative xmlns:adec="http://schemas.microsoft.com/office/drawing/2017/decorative" val="1"/>
                          </a:ext>
                        </a:extLst>
                      </p:cNvPr>
                      <p:cNvPicPr/>
                      <p:nvPr/>
                    </p:nvPicPr>
                    <p:blipFill>
                      <a:blip r:embed="rId19"/>
                      <a:stretch>
                        <a:fillRect/>
                      </a:stretch>
                    </p:blipFill>
                    <p:spPr>
                      <a:xfrm>
                        <a:off x="2050117" y="4690802"/>
                        <a:ext cx="203200" cy="152400"/>
                      </a:xfrm>
                      <a:prstGeom prst="rect">
                        <a:avLst/>
                      </a:prstGeom>
                      <a:solidFill>
                        <a:schemeClr val="bg1"/>
                      </a:solidFill>
                    </p:spPr>
                  </p:pic>
                </p:oleObj>
              </mc:Fallback>
            </mc:AlternateContent>
          </a:graphicData>
        </a:graphic>
      </p:graphicFrame>
      <p:graphicFrame>
        <p:nvGraphicFramePr>
          <p:cNvPr id="18" name="Object 17">
            <a:extLst>
              <a:ext uri="{FF2B5EF4-FFF2-40B4-BE49-F238E27FC236}">
                <a16:creationId xmlns:a16="http://schemas.microsoft.com/office/drawing/2014/main" id="{F682F93E-58E3-775A-B1DA-411E6E6B13D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438101602"/>
              </p:ext>
            </p:extLst>
          </p:nvPr>
        </p:nvGraphicFramePr>
        <p:xfrm>
          <a:off x="2063190" y="4981204"/>
          <a:ext cx="171450" cy="142875"/>
        </p:xfrm>
        <a:graphic>
          <a:graphicData uri="http://schemas.openxmlformats.org/presentationml/2006/ole">
            <mc:AlternateContent xmlns:mc="http://schemas.openxmlformats.org/markup-compatibility/2006">
              <mc:Choice xmlns:v="urn:schemas-microsoft-com:vml" Requires="v">
                <p:oleObj name="Equation" r:id="rId20" imgW="203040" imgH="164880" progId="Equation.DSMT4">
                  <p:embed/>
                </p:oleObj>
              </mc:Choice>
              <mc:Fallback>
                <p:oleObj name="Equation" r:id="rId20" imgW="203040" imgH="164880" progId="Equation.DSMT4">
                  <p:embed/>
                  <p:pic>
                    <p:nvPicPr>
                      <p:cNvPr id="18" name="Object 17">
                        <a:extLst>
                          <a:ext uri="{FF2B5EF4-FFF2-40B4-BE49-F238E27FC236}">
                            <a16:creationId xmlns:a16="http://schemas.microsoft.com/office/drawing/2014/main" id="{F682F93E-58E3-775A-B1DA-411E6E6B13DD}"/>
                          </a:ext>
                          <a:ext uri="{C183D7F6-B498-43B3-948B-1728B52AA6E4}">
                            <adec:decorative xmlns:adec="http://schemas.microsoft.com/office/drawing/2017/decorative" val="1"/>
                          </a:ext>
                        </a:extLst>
                      </p:cNvPr>
                      <p:cNvPicPr/>
                      <p:nvPr/>
                    </p:nvPicPr>
                    <p:blipFill>
                      <a:blip r:embed="rId15"/>
                      <a:stretch>
                        <a:fillRect/>
                      </a:stretch>
                    </p:blipFill>
                    <p:spPr>
                      <a:xfrm>
                        <a:off x="2063190" y="4981204"/>
                        <a:ext cx="171450" cy="142875"/>
                      </a:xfrm>
                      <a:prstGeom prst="rect">
                        <a:avLst/>
                      </a:prstGeom>
                      <a:solidFill>
                        <a:schemeClr val="bg1"/>
                      </a:solidFill>
                    </p:spPr>
                  </p:pic>
                </p:oleObj>
              </mc:Fallback>
            </mc:AlternateContent>
          </a:graphicData>
        </a:graphic>
      </p:graphicFrame>
      <p:sp>
        <p:nvSpPr>
          <p:cNvPr id="3" name="Content Placeholder 2">
            <a:extLst>
              <a:ext uri="{FF2B5EF4-FFF2-40B4-BE49-F238E27FC236}">
                <a16:creationId xmlns:a16="http://schemas.microsoft.com/office/drawing/2014/main" id="{1896B6A8-3537-9B76-5E8E-53F37778DFB6}"/>
              </a:ext>
            </a:extLst>
          </p:cNvPr>
          <p:cNvSpPr>
            <a:spLocks noGrp="1"/>
          </p:cNvSpPr>
          <p:nvPr>
            <p:ph sz="quarter" idx="13"/>
          </p:nvPr>
        </p:nvSpPr>
        <p:spPr>
          <a:xfrm>
            <a:off x="1389050" y="5597421"/>
            <a:ext cx="9413899" cy="313350"/>
          </a:xfrm>
        </p:spPr>
        <p:txBody>
          <a:bodyPr wrap="square" lIns="0" tIns="18000" rIns="0" bIns="18000" anchor="ctr" anchorCtr="0">
            <a:spAutoFit/>
          </a:bodyPr>
          <a:lstStyle/>
          <a:p>
            <a:pPr marL="0" indent="0">
              <a:spcBef>
                <a:spcPts val="300"/>
              </a:spcBef>
              <a:buNone/>
            </a:pPr>
            <a:r>
              <a:rPr lang="en-US" sz="1800" dirty="0"/>
              <a:t>Figure 7.9 Virtual hardware configuration options of the early </a:t>
            </a:r>
            <a:r>
              <a:rPr lang="en-US" sz="1800" spc="-300" dirty="0"/>
              <a:t>V M </a:t>
            </a:r>
            <a:r>
              <a:rPr lang="en-US" sz="1800" dirty="0"/>
              <a:t>ware Workstation, ca. 2000.</a:t>
            </a:r>
          </a:p>
        </p:txBody>
      </p:sp>
    </p:spTree>
    <p:extLst>
      <p:ext uri="{BB962C8B-B14F-4D97-AF65-F5344CB8AC3E}">
        <p14:creationId xmlns:p14="http://schemas.microsoft.com/office/powerpoint/2010/main" val="2900604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516A-0E1A-9D5E-549F-041BA1876E4B}"/>
              </a:ext>
            </a:extLst>
          </p:cNvPr>
          <p:cNvSpPr>
            <a:spLocks noGrp="1"/>
          </p:cNvSpPr>
          <p:nvPr>
            <p:ph type="title"/>
          </p:nvPr>
        </p:nvSpPr>
        <p:spPr>
          <a:xfrm>
            <a:off x="523315" y="305654"/>
            <a:ext cx="11152748" cy="559572"/>
          </a:xfrm>
        </p:spPr>
        <p:txBody>
          <a:bodyPr wrap="square" lIns="0" tIns="18000" rIns="0" bIns="18000" anchor="ctr" anchorCtr="0">
            <a:spAutoFit/>
          </a:bodyPr>
          <a:lstStyle/>
          <a:p>
            <a:r>
              <a:rPr lang="en-US" sz="3400" spc="-500" dirty="0"/>
              <a:t>V M </a:t>
            </a:r>
            <a:r>
              <a:rPr lang="en-US" sz="3400" dirty="0"/>
              <a:t>Ware: Role of the Host Operating System (1)</a:t>
            </a:r>
          </a:p>
        </p:txBody>
      </p:sp>
      <p:pic>
        <p:nvPicPr>
          <p:cNvPr id="6" name="Picture 5" descr="The figure illustrates the V M ware hosted architecture and its three components.&#10;Long description is available in notes, press F6">
            <a:extLst>
              <a:ext uri="{FF2B5EF4-FFF2-40B4-BE49-F238E27FC236}">
                <a16:creationId xmlns:a16="http://schemas.microsoft.com/office/drawing/2014/main" id="{977F65C9-60AD-2499-CB28-50E68164E2D0}"/>
              </a:ext>
            </a:extLst>
          </p:cNvPr>
          <p:cNvPicPr>
            <a:picLocks noChangeAspect="1"/>
          </p:cNvPicPr>
          <p:nvPr/>
        </p:nvPicPr>
        <p:blipFill>
          <a:blip r:embed="rId3"/>
          <a:stretch>
            <a:fillRect/>
          </a:stretch>
        </p:blipFill>
        <p:spPr>
          <a:xfrm>
            <a:off x="2590341" y="1283325"/>
            <a:ext cx="7029249" cy="3949393"/>
          </a:xfrm>
          <a:prstGeom prst="rect">
            <a:avLst/>
          </a:prstGeom>
        </p:spPr>
      </p:pic>
      <p:sp>
        <p:nvSpPr>
          <p:cNvPr id="3" name="Content Placeholder 2">
            <a:extLst>
              <a:ext uri="{FF2B5EF4-FFF2-40B4-BE49-F238E27FC236}">
                <a16:creationId xmlns:a16="http://schemas.microsoft.com/office/drawing/2014/main" id="{1896B6A8-3537-9B76-5E8E-53F37778DFB6}"/>
              </a:ext>
            </a:extLst>
          </p:cNvPr>
          <p:cNvSpPr>
            <a:spLocks noGrp="1"/>
          </p:cNvSpPr>
          <p:nvPr>
            <p:ph sz="quarter" idx="13"/>
          </p:nvPr>
        </p:nvSpPr>
        <p:spPr>
          <a:xfrm>
            <a:off x="968357" y="5650817"/>
            <a:ext cx="10273216" cy="313350"/>
          </a:xfrm>
        </p:spPr>
        <p:txBody>
          <a:bodyPr wrap="square" lIns="0" tIns="18000" rIns="0" bIns="18000" anchor="ctr" anchorCtr="0">
            <a:spAutoFit/>
          </a:bodyPr>
          <a:lstStyle/>
          <a:p>
            <a:pPr marL="0" indent="0">
              <a:spcBef>
                <a:spcPts val="300"/>
              </a:spcBef>
              <a:buNone/>
            </a:pPr>
            <a:r>
              <a:rPr lang="en-US" sz="1800" dirty="0"/>
              <a:t>Figure 7.10 The </a:t>
            </a:r>
            <a:r>
              <a:rPr lang="en-US" sz="1800" spc="-300" dirty="0"/>
              <a:t>V M </a:t>
            </a:r>
            <a:r>
              <a:rPr lang="en-US" sz="1800" dirty="0"/>
              <a:t>ware Hosted Architecture and its three components: </a:t>
            </a:r>
            <a:r>
              <a:rPr lang="en-US" sz="1800" spc="-300" dirty="0"/>
              <a:t>V M </a:t>
            </a:r>
            <a:r>
              <a:rPr lang="en-US" sz="1800" dirty="0"/>
              <a:t>X, </a:t>
            </a:r>
            <a:r>
              <a:rPr lang="en-US" sz="1800" spc="-300" dirty="0"/>
              <a:t>V M </a:t>
            </a:r>
            <a:r>
              <a:rPr lang="en-US" sz="1800" dirty="0" err="1"/>
              <a:t>M</a:t>
            </a:r>
            <a:r>
              <a:rPr lang="en-US" sz="1800" dirty="0"/>
              <a:t> driver, and </a:t>
            </a:r>
            <a:r>
              <a:rPr lang="en-US" sz="1800" spc="-300" dirty="0"/>
              <a:t>V M </a:t>
            </a:r>
            <a:r>
              <a:rPr lang="en-US" sz="1800" dirty="0" err="1"/>
              <a:t>M</a:t>
            </a:r>
            <a:r>
              <a:rPr lang="en-US" sz="1800" dirty="0"/>
              <a:t>.</a:t>
            </a:r>
          </a:p>
        </p:txBody>
      </p:sp>
    </p:spTree>
    <p:extLst>
      <p:ext uri="{BB962C8B-B14F-4D97-AF65-F5344CB8AC3E}">
        <p14:creationId xmlns:p14="http://schemas.microsoft.com/office/powerpoint/2010/main" val="2034129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516A-0E1A-9D5E-549F-041BA1876E4B}"/>
              </a:ext>
            </a:extLst>
          </p:cNvPr>
          <p:cNvSpPr>
            <a:spLocks noGrp="1"/>
          </p:cNvSpPr>
          <p:nvPr>
            <p:ph type="title"/>
          </p:nvPr>
        </p:nvSpPr>
        <p:spPr>
          <a:xfrm>
            <a:off x="523315" y="286604"/>
            <a:ext cx="11152748" cy="559572"/>
          </a:xfrm>
        </p:spPr>
        <p:txBody>
          <a:bodyPr wrap="square" lIns="0" tIns="18000" rIns="0" bIns="18000" anchor="ctr" anchorCtr="0">
            <a:spAutoFit/>
          </a:bodyPr>
          <a:lstStyle/>
          <a:p>
            <a:r>
              <a:rPr lang="en-US" sz="3400" spc="-500" dirty="0"/>
              <a:t>V M </a:t>
            </a:r>
            <a:r>
              <a:rPr lang="en-US" sz="3400" dirty="0"/>
              <a:t>Ware: Role of the Host Operating System (2)</a:t>
            </a:r>
          </a:p>
        </p:txBody>
      </p:sp>
      <p:pic>
        <p:nvPicPr>
          <p:cNvPr id="6" name="Picture 5" descr="The figure illustrates the difference between a normal context switch and a world switch.&#10;Long description is available in notes, press F6">
            <a:extLst>
              <a:ext uri="{FF2B5EF4-FFF2-40B4-BE49-F238E27FC236}">
                <a16:creationId xmlns:a16="http://schemas.microsoft.com/office/drawing/2014/main" id="{977F65C9-60AD-2499-CB28-50E68164E2D0}"/>
              </a:ext>
            </a:extLst>
          </p:cNvPr>
          <p:cNvPicPr>
            <a:picLocks noChangeAspect="1"/>
          </p:cNvPicPr>
          <p:nvPr/>
        </p:nvPicPr>
        <p:blipFill>
          <a:blip r:embed="rId3"/>
          <a:srcRect/>
          <a:stretch/>
        </p:blipFill>
        <p:spPr>
          <a:xfrm>
            <a:off x="1475665" y="1182960"/>
            <a:ext cx="9248820" cy="3986326"/>
          </a:xfrm>
          <a:prstGeom prst="rect">
            <a:avLst/>
          </a:prstGeom>
        </p:spPr>
      </p:pic>
      <p:sp>
        <p:nvSpPr>
          <p:cNvPr id="3" name="Content Placeholder 2">
            <a:extLst>
              <a:ext uri="{FF2B5EF4-FFF2-40B4-BE49-F238E27FC236}">
                <a16:creationId xmlns:a16="http://schemas.microsoft.com/office/drawing/2014/main" id="{1896B6A8-3537-9B76-5E8E-53F37778DFB6}"/>
              </a:ext>
            </a:extLst>
          </p:cNvPr>
          <p:cNvSpPr>
            <a:spLocks noGrp="1"/>
          </p:cNvSpPr>
          <p:nvPr>
            <p:ph sz="quarter" idx="13"/>
          </p:nvPr>
        </p:nvSpPr>
        <p:spPr>
          <a:xfrm>
            <a:off x="2242857" y="5623672"/>
            <a:ext cx="7706286" cy="313350"/>
          </a:xfrm>
        </p:spPr>
        <p:txBody>
          <a:bodyPr wrap="square" lIns="0" tIns="18000" rIns="0" bIns="18000" anchor="ctr" anchorCtr="0">
            <a:spAutoFit/>
          </a:bodyPr>
          <a:lstStyle/>
          <a:p>
            <a:pPr marL="0" indent="0">
              <a:spcBef>
                <a:spcPts val="300"/>
              </a:spcBef>
              <a:buNone/>
            </a:pPr>
            <a:r>
              <a:rPr lang="en-US" sz="1800" dirty="0"/>
              <a:t>Figure 7.11 Difference between a normal context switch and a world switch.</a:t>
            </a:r>
          </a:p>
        </p:txBody>
      </p:sp>
    </p:spTree>
    <p:extLst>
      <p:ext uri="{BB962C8B-B14F-4D97-AF65-F5344CB8AC3E}">
        <p14:creationId xmlns:p14="http://schemas.microsoft.com/office/powerpoint/2010/main" val="922346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516A-0E1A-9D5E-549F-041BA1876E4B}"/>
              </a:ext>
            </a:extLst>
          </p:cNvPr>
          <p:cNvSpPr>
            <a:spLocks noGrp="1"/>
          </p:cNvSpPr>
          <p:nvPr>
            <p:ph type="title"/>
          </p:nvPr>
        </p:nvSpPr>
        <p:spPr>
          <a:xfrm>
            <a:off x="523315" y="283620"/>
            <a:ext cx="11152748" cy="559572"/>
          </a:xfrm>
        </p:spPr>
        <p:txBody>
          <a:bodyPr wrap="square" lIns="0" tIns="18000" rIns="0" bIns="18000" anchor="ctr" anchorCtr="0">
            <a:spAutoFit/>
          </a:bodyPr>
          <a:lstStyle/>
          <a:p>
            <a:r>
              <a:rPr lang="en-US" sz="3400" spc="-500" dirty="0"/>
              <a:t>E S </a:t>
            </a:r>
            <a:r>
              <a:rPr lang="en-US" sz="3400" dirty="0"/>
              <a:t>X Server: </a:t>
            </a:r>
            <a:r>
              <a:rPr lang="en-US" sz="3400" spc="-500" dirty="0"/>
              <a:t>V </a:t>
            </a:r>
            <a:r>
              <a:rPr lang="en-US" sz="3400" dirty="0" err="1"/>
              <a:t>Mware’s</a:t>
            </a:r>
            <a:r>
              <a:rPr lang="en-US" sz="3400" dirty="0"/>
              <a:t> type-1 Hypervisor (1)</a:t>
            </a:r>
          </a:p>
        </p:txBody>
      </p:sp>
      <p:pic>
        <p:nvPicPr>
          <p:cNvPr id="6" name="Picture 5" descr="The figure illustrates E S X Server: V VMware's type 1 hypervisor.&#10;Long description is available in notes, press F6">
            <a:extLst>
              <a:ext uri="{FF2B5EF4-FFF2-40B4-BE49-F238E27FC236}">
                <a16:creationId xmlns:a16="http://schemas.microsoft.com/office/drawing/2014/main" id="{977F65C9-60AD-2499-CB28-50E68164E2D0}"/>
              </a:ext>
            </a:extLst>
          </p:cNvPr>
          <p:cNvPicPr>
            <a:picLocks noChangeAspect="1"/>
          </p:cNvPicPr>
          <p:nvPr/>
        </p:nvPicPr>
        <p:blipFill>
          <a:blip r:embed="rId3"/>
          <a:srcRect/>
          <a:stretch/>
        </p:blipFill>
        <p:spPr>
          <a:xfrm>
            <a:off x="1402453" y="1458233"/>
            <a:ext cx="9395244" cy="3864964"/>
          </a:xfrm>
          <a:prstGeom prst="rect">
            <a:avLst/>
          </a:prstGeom>
        </p:spPr>
      </p:pic>
      <p:sp>
        <p:nvSpPr>
          <p:cNvPr id="3" name="Content Placeholder 2">
            <a:extLst>
              <a:ext uri="{FF2B5EF4-FFF2-40B4-BE49-F238E27FC236}">
                <a16:creationId xmlns:a16="http://schemas.microsoft.com/office/drawing/2014/main" id="{1896B6A8-3537-9B76-5E8E-53F37778DFB6}"/>
              </a:ext>
            </a:extLst>
          </p:cNvPr>
          <p:cNvSpPr>
            <a:spLocks noGrp="1"/>
          </p:cNvSpPr>
          <p:nvPr>
            <p:ph sz="quarter" idx="13"/>
          </p:nvPr>
        </p:nvSpPr>
        <p:spPr>
          <a:xfrm>
            <a:off x="3405136" y="5675241"/>
            <a:ext cx="5381727" cy="313350"/>
          </a:xfrm>
        </p:spPr>
        <p:txBody>
          <a:bodyPr wrap="square" lIns="0" tIns="18000" rIns="0" bIns="18000" anchor="ctr" anchorCtr="0">
            <a:spAutoFit/>
          </a:bodyPr>
          <a:lstStyle/>
          <a:p>
            <a:pPr marL="0" indent="0">
              <a:spcBef>
                <a:spcPts val="300"/>
              </a:spcBef>
              <a:buNone/>
            </a:pPr>
            <a:r>
              <a:rPr lang="en-US" sz="1800" dirty="0"/>
              <a:t>Figure 7.12 </a:t>
            </a:r>
            <a:r>
              <a:rPr lang="en-US" sz="1800" spc="-300" dirty="0"/>
              <a:t>E S </a:t>
            </a:r>
            <a:r>
              <a:rPr lang="en-US" sz="1800" dirty="0"/>
              <a:t>X Server: </a:t>
            </a:r>
            <a:r>
              <a:rPr lang="en-US" sz="1800" spc="-300" dirty="0"/>
              <a:t>V M </a:t>
            </a:r>
            <a:r>
              <a:rPr lang="en-US" sz="1800" dirty="0"/>
              <a:t>ware’s type-1 hypervisor</a:t>
            </a:r>
          </a:p>
        </p:txBody>
      </p:sp>
    </p:spTree>
    <p:extLst>
      <p:ext uri="{BB962C8B-B14F-4D97-AF65-F5344CB8AC3E}">
        <p14:creationId xmlns:p14="http://schemas.microsoft.com/office/powerpoint/2010/main" val="528934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516A-0E1A-9D5E-549F-041BA1876E4B}"/>
              </a:ext>
            </a:extLst>
          </p:cNvPr>
          <p:cNvSpPr>
            <a:spLocks noGrp="1"/>
          </p:cNvSpPr>
          <p:nvPr>
            <p:ph type="title"/>
          </p:nvPr>
        </p:nvSpPr>
        <p:spPr>
          <a:xfrm>
            <a:off x="523315" y="286604"/>
            <a:ext cx="11152748" cy="559572"/>
          </a:xfrm>
        </p:spPr>
        <p:txBody>
          <a:bodyPr wrap="square" lIns="0" tIns="18000" rIns="0" bIns="18000" anchor="ctr" anchorCtr="0">
            <a:spAutoFit/>
          </a:bodyPr>
          <a:lstStyle/>
          <a:p>
            <a:r>
              <a:rPr lang="en-US" sz="3400" spc="-500" dirty="0"/>
              <a:t>E S </a:t>
            </a:r>
            <a:r>
              <a:rPr lang="en-US" sz="3400" dirty="0"/>
              <a:t>X Server: </a:t>
            </a:r>
            <a:r>
              <a:rPr lang="en-US" sz="3400" spc="-500" dirty="0"/>
              <a:t>V </a:t>
            </a:r>
            <a:r>
              <a:rPr lang="en-US" sz="3400" dirty="0" err="1"/>
              <a:t>Mware’s</a:t>
            </a:r>
            <a:r>
              <a:rPr lang="en-US" sz="3400" dirty="0"/>
              <a:t> type-1 Hypervisor (2)</a:t>
            </a:r>
          </a:p>
        </p:txBody>
      </p:sp>
      <p:sp>
        <p:nvSpPr>
          <p:cNvPr id="3" name="Content Placeholder 2">
            <a:extLst>
              <a:ext uri="{FF2B5EF4-FFF2-40B4-BE49-F238E27FC236}">
                <a16:creationId xmlns:a16="http://schemas.microsoft.com/office/drawing/2014/main" id="{1896B6A8-3537-9B76-5E8E-53F37778DFB6}"/>
              </a:ext>
            </a:extLst>
          </p:cNvPr>
          <p:cNvSpPr>
            <a:spLocks noGrp="1"/>
          </p:cNvSpPr>
          <p:nvPr>
            <p:ph sz="quarter" idx="13"/>
          </p:nvPr>
        </p:nvSpPr>
        <p:spPr>
          <a:xfrm>
            <a:off x="514349" y="1368514"/>
            <a:ext cx="11164911" cy="3675809"/>
          </a:xfrm>
        </p:spPr>
        <p:txBody>
          <a:bodyPr wrap="square" lIns="0" tIns="18000" rIns="0" bIns="18000" anchor="ctr" anchorCtr="0">
            <a:spAutoFit/>
          </a:bodyPr>
          <a:lstStyle/>
          <a:p>
            <a:pPr marL="0" indent="0">
              <a:spcBef>
                <a:spcPts val="300"/>
              </a:spcBef>
              <a:buNone/>
            </a:pPr>
            <a:r>
              <a:rPr lang="en-US" sz="2800" spc="-300" dirty="0"/>
              <a:t>E S </a:t>
            </a:r>
            <a:r>
              <a:rPr lang="en-US" sz="2800" dirty="0"/>
              <a:t>X Server architecture provides substantial benefits</a:t>
            </a:r>
          </a:p>
          <a:p>
            <a:pPr marL="829818" lvl="1" indent="-342900">
              <a:spcBef>
                <a:spcPts val="300"/>
              </a:spcBef>
            </a:pPr>
            <a:r>
              <a:rPr lang="en-US" sz="2800" spc="-300" dirty="0"/>
              <a:t>C P </a:t>
            </a:r>
            <a:r>
              <a:rPr lang="en-US" sz="2800" dirty="0"/>
              <a:t>U scheduler ensures that each virtual machine gets a fair share of the </a:t>
            </a:r>
            <a:r>
              <a:rPr lang="en-US" sz="2800" spc="-300" dirty="0"/>
              <a:t>C P </a:t>
            </a:r>
            <a:r>
              <a:rPr lang="en-US" sz="2800" dirty="0"/>
              <a:t>U</a:t>
            </a:r>
          </a:p>
          <a:p>
            <a:pPr marL="829818" lvl="1" indent="-342900">
              <a:spcBef>
                <a:spcPts val="300"/>
              </a:spcBef>
            </a:pPr>
            <a:r>
              <a:rPr lang="en-US" sz="2800" dirty="0"/>
              <a:t>Memory manager is optimized for scalability</a:t>
            </a:r>
          </a:p>
          <a:p>
            <a:pPr marL="829818" lvl="1" indent="-342900">
              <a:spcBef>
                <a:spcPts val="300"/>
              </a:spcBef>
            </a:pPr>
            <a:r>
              <a:rPr lang="en-US" sz="2800" dirty="0"/>
              <a:t>I/O subsystem is optimized for performance</a:t>
            </a:r>
          </a:p>
          <a:p>
            <a:pPr marL="829818" lvl="1" indent="-342900">
              <a:spcBef>
                <a:spcPts val="300"/>
              </a:spcBef>
            </a:pPr>
            <a:r>
              <a:rPr lang="en-US" sz="2800" dirty="0"/>
              <a:t>Back ends also typically relied on abstractions provided by host operating system.</a:t>
            </a:r>
          </a:p>
          <a:p>
            <a:pPr marL="829818" lvl="1" indent="-342900">
              <a:spcBef>
                <a:spcPts val="300"/>
              </a:spcBef>
            </a:pPr>
            <a:r>
              <a:rPr lang="en-US" sz="2800" spc="-300" dirty="0"/>
              <a:t>E S </a:t>
            </a:r>
            <a:r>
              <a:rPr lang="en-US" sz="2800" dirty="0"/>
              <a:t>X Server made it easy to introduce new capabilities</a:t>
            </a:r>
          </a:p>
        </p:txBody>
      </p:sp>
    </p:spTree>
    <p:extLst>
      <p:ext uri="{BB962C8B-B14F-4D97-AF65-F5344CB8AC3E}">
        <p14:creationId xmlns:p14="http://schemas.microsoft.com/office/powerpoint/2010/main" val="101868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0C1CF-2B00-9F5E-96EF-509EED0D7CB7}"/>
              </a:ext>
            </a:extLst>
          </p:cNvPr>
          <p:cNvSpPr>
            <a:spLocks noGrp="1"/>
          </p:cNvSpPr>
          <p:nvPr>
            <p:ph type="title"/>
          </p:nvPr>
        </p:nvSpPr>
        <p:spPr>
          <a:xfrm>
            <a:off x="523341" y="275096"/>
            <a:ext cx="11152722" cy="559572"/>
          </a:xfrm>
        </p:spPr>
        <p:txBody>
          <a:bodyPr wrap="square" lIns="0" tIns="18000" rIns="0" bIns="18000" anchor="ctr" anchorCtr="0">
            <a:spAutoFit/>
          </a:bodyPr>
          <a:lstStyle/>
          <a:p>
            <a:r>
              <a:rPr lang="en-US" sz="3400" dirty="0"/>
              <a:t>Problem (2)</a:t>
            </a:r>
          </a:p>
        </p:txBody>
      </p:sp>
      <p:sp>
        <p:nvSpPr>
          <p:cNvPr id="3" name="Content Placeholder 2">
            <a:extLst>
              <a:ext uri="{FF2B5EF4-FFF2-40B4-BE49-F238E27FC236}">
                <a16:creationId xmlns:a16="http://schemas.microsoft.com/office/drawing/2014/main" id="{81FAE6FD-DF80-8650-F30E-7CE99D3727D2}"/>
              </a:ext>
            </a:extLst>
          </p:cNvPr>
          <p:cNvSpPr>
            <a:spLocks noGrp="1"/>
          </p:cNvSpPr>
          <p:nvPr>
            <p:ph sz="quarter" idx="13"/>
          </p:nvPr>
        </p:nvSpPr>
        <p:spPr>
          <a:xfrm>
            <a:off x="523341" y="1105435"/>
            <a:ext cx="11152722" cy="3006395"/>
          </a:xfrm>
        </p:spPr>
        <p:txBody>
          <a:bodyPr wrap="square" lIns="0" tIns="18000" rIns="0" bIns="18000" anchor="ctr" anchorCtr="0">
            <a:spAutoFit/>
          </a:bodyPr>
          <a:lstStyle/>
          <a:p>
            <a:pPr marL="342900" indent="-342900">
              <a:spcBef>
                <a:spcPts val="600"/>
              </a:spcBef>
            </a:pPr>
            <a:r>
              <a:rPr lang="en-US" sz="2800" dirty="0"/>
              <a:t>Combining services on same server host is difficult (at best)</a:t>
            </a:r>
          </a:p>
          <a:p>
            <a:pPr marL="829818" lvl="1" indent="-342900"/>
            <a:r>
              <a:rPr lang="en-US" sz="2800" dirty="0"/>
              <a:t>Conflicting demands</a:t>
            </a:r>
          </a:p>
          <a:p>
            <a:pPr marL="829818" lvl="1" indent="-342900"/>
            <a:r>
              <a:rPr lang="en-US" sz="2800" dirty="0"/>
              <a:t>Incompatible loads</a:t>
            </a:r>
          </a:p>
          <a:p>
            <a:pPr marL="342900" indent="-342900">
              <a:spcBef>
                <a:spcPts val="600"/>
              </a:spcBef>
            </a:pPr>
            <a:r>
              <a:rPr lang="en-US" sz="2800" dirty="0"/>
              <a:t>Upgrading or commissioning a service is very difficult</a:t>
            </a:r>
          </a:p>
          <a:p>
            <a:pPr marL="829818" lvl="1" indent="-342900"/>
            <a:r>
              <a:rPr lang="en-US" sz="2800" dirty="0"/>
              <a:t>Shadow server machines for debugging &amp; testing</a:t>
            </a:r>
          </a:p>
          <a:p>
            <a:pPr marL="829818" lvl="1" indent="-342900"/>
            <a:r>
              <a:rPr lang="en-US" sz="2800" dirty="0"/>
              <a:t>Complicated changeover tactics</a:t>
            </a:r>
          </a:p>
        </p:txBody>
      </p:sp>
    </p:spTree>
    <p:extLst>
      <p:ext uri="{BB962C8B-B14F-4D97-AF65-F5344CB8AC3E}">
        <p14:creationId xmlns:p14="http://schemas.microsoft.com/office/powerpoint/2010/main" val="9842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315" y="302902"/>
            <a:ext cx="11152748" cy="559572"/>
          </a:xfrm>
        </p:spPr>
        <p:txBody>
          <a:bodyPr wrap="square" lIns="0" tIns="18000" rIns="0" bIns="18000" anchor="ctr" anchorCtr="0">
            <a:spAutoFit/>
          </a:bodyPr>
          <a:lstStyle/>
          <a:p>
            <a:r>
              <a:rPr lang="en-US" sz="3400" dirty="0"/>
              <a:t>Hardware-supported Virtualization Technology</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23315" y="1615783"/>
            <a:ext cx="11152748" cy="1913789"/>
          </a:xfrm>
        </p:spPr>
        <p:txBody>
          <a:bodyPr wrap="square" lIns="0" tIns="18000" rIns="0" bIns="18000" anchor="ctr" anchorCtr="0">
            <a:spAutoFit/>
          </a:bodyPr>
          <a:lstStyle/>
          <a:p>
            <a:pPr marL="342900" indent="-342900">
              <a:spcBef>
                <a:spcPts val="600"/>
              </a:spcBef>
            </a:pPr>
            <a:r>
              <a:rPr lang="en-US" sz="2800" dirty="0">
                <a:solidFill>
                  <a:srgbClr val="000000"/>
                </a:solidFill>
                <a:latin typeface="Arial" panose="020B0604020202020204" pitchFamily="34" charset="0"/>
              </a:rPr>
              <a:t>In 2005, Intel introduced Virtualization Technology (</a:t>
            </a:r>
            <a:r>
              <a:rPr lang="en-US" sz="2800" spc="-300" dirty="0">
                <a:solidFill>
                  <a:srgbClr val="000000"/>
                </a:solidFill>
                <a:latin typeface="Arial" panose="020B0604020202020204" pitchFamily="34" charset="0"/>
              </a:rPr>
              <a:t>V </a:t>
            </a:r>
            <a:r>
              <a:rPr lang="en-US" sz="2800" dirty="0">
                <a:solidFill>
                  <a:srgbClr val="000000"/>
                </a:solidFill>
                <a:latin typeface="Arial" panose="020B0604020202020204" pitchFamily="34" charset="0"/>
              </a:rPr>
              <a:t>T-x)</a:t>
            </a:r>
          </a:p>
          <a:p>
            <a:pPr marL="342900" indent="-342900">
              <a:spcBef>
                <a:spcPts val="600"/>
              </a:spcBef>
            </a:pPr>
            <a:r>
              <a:rPr lang="en-US" sz="2800" spc="-300" dirty="0">
                <a:solidFill>
                  <a:srgbClr val="000000"/>
                </a:solidFill>
                <a:latin typeface="Arial" panose="020B0604020202020204" pitchFamily="34" charset="0"/>
              </a:rPr>
              <a:t>A M </a:t>
            </a:r>
            <a:r>
              <a:rPr lang="en-US" sz="2800" dirty="0">
                <a:solidFill>
                  <a:srgbClr val="000000"/>
                </a:solidFill>
                <a:latin typeface="Arial" panose="020B0604020202020204" pitchFamily="34" charset="0"/>
              </a:rPr>
              <a:t>D followed with </a:t>
            </a:r>
            <a:r>
              <a:rPr lang="en-US" sz="2800" spc="-300" dirty="0">
                <a:solidFill>
                  <a:srgbClr val="000000"/>
                </a:solidFill>
                <a:latin typeface="Arial" panose="020B0604020202020204" pitchFamily="34" charset="0"/>
              </a:rPr>
              <a:t>A M </a:t>
            </a:r>
            <a:r>
              <a:rPr lang="en-US" sz="2800" dirty="0">
                <a:solidFill>
                  <a:srgbClr val="000000"/>
                </a:solidFill>
                <a:latin typeface="Arial" panose="020B0604020202020204" pitchFamily="34" charset="0"/>
              </a:rPr>
              <a:t>D-v</a:t>
            </a:r>
          </a:p>
          <a:p>
            <a:pPr marL="342900" indent="-342900">
              <a:spcBef>
                <a:spcPts val="600"/>
              </a:spcBef>
            </a:pPr>
            <a:r>
              <a:rPr lang="en-US" sz="2800" dirty="0">
                <a:solidFill>
                  <a:srgbClr val="000000"/>
                </a:solidFill>
                <a:latin typeface="Arial" panose="020B0604020202020204" pitchFamily="34" charset="0"/>
              </a:rPr>
              <a:t>I/O instructions, </a:t>
            </a:r>
            <a:r>
              <a:rPr lang="en-US" sz="2800" dirty="0" err="1">
                <a:solidFill>
                  <a:srgbClr val="000000"/>
                </a:solidFill>
                <a:latin typeface="Arial" panose="020B0604020202020204" pitchFamily="34" charset="0"/>
              </a:rPr>
              <a:t>etc</a:t>
            </a:r>
            <a:r>
              <a:rPr lang="en-US" sz="2800" dirty="0">
                <a:solidFill>
                  <a:srgbClr val="000000"/>
                </a:solidFill>
                <a:latin typeface="Arial" panose="020B0604020202020204" pitchFamily="34" charset="0"/>
              </a:rPr>
              <a:t>, </a:t>
            </a:r>
            <a:r>
              <a:rPr lang="en-US" sz="2800" b="1" dirty="0">
                <a:solidFill>
                  <a:srgbClr val="000000"/>
                </a:solidFill>
                <a:latin typeface="Arial" panose="020B0604020202020204" pitchFamily="34" charset="0"/>
              </a:rPr>
              <a:t>trap to</a:t>
            </a:r>
            <a:r>
              <a:rPr lang="en-US" sz="2800" dirty="0">
                <a:solidFill>
                  <a:srgbClr val="000000"/>
                </a:solidFill>
                <a:latin typeface="Arial" panose="020B0604020202020204" pitchFamily="34" charset="0"/>
              </a:rPr>
              <a:t> the hypervisor which does the work on behalf of the virtual machine</a:t>
            </a:r>
          </a:p>
        </p:txBody>
      </p:sp>
    </p:spTree>
    <p:extLst>
      <p:ext uri="{BB962C8B-B14F-4D97-AF65-F5344CB8AC3E}">
        <p14:creationId xmlns:p14="http://schemas.microsoft.com/office/powerpoint/2010/main" val="1089542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315" y="302030"/>
            <a:ext cx="11152748" cy="559572"/>
          </a:xfrm>
        </p:spPr>
        <p:txBody>
          <a:bodyPr wrap="square" lIns="0" tIns="18000" rIns="0" bIns="18000" anchor="ctr" anchorCtr="0">
            <a:spAutoFit/>
          </a:bodyPr>
          <a:lstStyle/>
          <a:p>
            <a:r>
              <a:rPr lang="en-US" sz="3400" dirty="0"/>
              <a:t>Techniques for Efficient Virtualization</a:t>
            </a:r>
          </a:p>
        </p:txBody>
      </p:sp>
      <p:pic>
        <p:nvPicPr>
          <p:cNvPr id="5" name="Picture 4" descr="The figure illustrates a virtual machine and types 1 hypervisor.&#10;Long description is available in notes, press F6">
            <a:extLst>
              <a:ext uri="{FF2B5EF4-FFF2-40B4-BE49-F238E27FC236}">
                <a16:creationId xmlns:a16="http://schemas.microsoft.com/office/drawing/2014/main" id="{7D551641-AA37-6FAF-974E-F6B72157ACA4}"/>
              </a:ext>
            </a:extLst>
          </p:cNvPr>
          <p:cNvPicPr>
            <a:picLocks noChangeAspect="1"/>
          </p:cNvPicPr>
          <p:nvPr/>
        </p:nvPicPr>
        <p:blipFill>
          <a:blip r:embed="rId3"/>
          <a:stretch>
            <a:fillRect/>
          </a:stretch>
        </p:blipFill>
        <p:spPr>
          <a:xfrm>
            <a:off x="1591561" y="1350410"/>
            <a:ext cx="9017028" cy="3180550"/>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105146" y="5212415"/>
            <a:ext cx="7981707" cy="590349"/>
          </a:xfrm>
        </p:spPr>
        <p:txBody>
          <a:bodyPr wrap="square" lIns="0" tIns="18000" rIns="0" bIns="18000" anchor="ctr" anchorCtr="0">
            <a:spAutoFit/>
          </a:bodyPr>
          <a:lstStyle/>
          <a:p>
            <a:pPr marL="0" indent="0">
              <a:spcBef>
                <a:spcPts val="600"/>
              </a:spcBef>
              <a:buNone/>
            </a:pPr>
            <a:r>
              <a:rPr lang="en-US" sz="1800" dirty="0">
                <a:solidFill>
                  <a:srgbClr val="000000"/>
                </a:solidFill>
                <a:latin typeface="Arial" panose="020B0604020202020204" pitchFamily="34" charset="0"/>
              </a:rPr>
              <a:t>Figure 7.3 When the operating system in a virtual machine executes a kernel only instruction, it traps to the hypervisor if virtualization technology is present.</a:t>
            </a:r>
          </a:p>
        </p:txBody>
      </p:sp>
    </p:spTree>
    <p:extLst>
      <p:ext uri="{BB962C8B-B14F-4D97-AF65-F5344CB8AC3E}">
        <p14:creationId xmlns:p14="http://schemas.microsoft.com/office/powerpoint/2010/main" val="148034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315" y="217827"/>
            <a:ext cx="11152748" cy="590349"/>
          </a:xfrm>
        </p:spPr>
        <p:txBody>
          <a:bodyPr wrap="square" lIns="0" tIns="18000" rIns="0" bIns="18000" anchor="ctr" anchorCtr="0">
            <a:spAutoFit/>
          </a:bodyPr>
          <a:lstStyle/>
          <a:p>
            <a:r>
              <a:rPr lang="en-US" sz="3400" dirty="0"/>
              <a:t>Memory Virtualization</a:t>
            </a:r>
            <a:r>
              <a:rPr lang="en-US" dirty="0"/>
              <a:t> </a:t>
            </a:r>
            <a:r>
              <a:rPr lang="en-US" sz="2600" dirty="0"/>
              <a:t>(1 of 2)</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3315" y="1094420"/>
            <a:ext cx="11152748" cy="3791226"/>
          </a:xfrm>
        </p:spPr>
        <p:txBody>
          <a:bodyPr wrap="square" lIns="0" tIns="18000" rIns="0" bIns="18000" anchor="ctr" anchorCtr="0">
            <a:spAutoFit/>
          </a:bodyPr>
          <a:lstStyle/>
          <a:p>
            <a:pPr marL="342900" indent="-342900">
              <a:spcBef>
                <a:spcPts val="600"/>
              </a:spcBef>
            </a:pPr>
            <a:r>
              <a:rPr lang="en-US" sz="2800" dirty="0"/>
              <a:t>There is a problem though</a:t>
            </a:r>
          </a:p>
          <a:p>
            <a:pPr marL="829818" lvl="1" indent="-342900"/>
            <a:r>
              <a:rPr lang="en-US" sz="2800" dirty="0"/>
              <a:t>Suppose guest </a:t>
            </a:r>
            <a:r>
              <a:rPr lang="en-US" sz="2800" spc="-300" dirty="0"/>
              <a:t>O </a:t>
            </a:r>
            <a:r>
              <a:rPr lang="en-US" sz="2800" dirty="0"/>
              <a:t>S A wants to map virtual page 5 on physical page 3</a:t>
            </a:r>
          </a:p>
          <a:p>
            <a:pPr marL="829818" lvl="1" indent="-342900"/>
            <a:r>
              <a:rPr lang="en-US" sz="2800" dirty="0"/>
              <a:t>Later, guest </a:t>
            </a:r>
            <a:r>
              <a:rPr lang="en-US" sz="2800" spc="-300" dirty="0"/>
              <a:t>O S</a:t>
            </a:r>
            <a:r>
              <a:rPr lang="en-US" sz="2800" dirty="0"/>
              <a:t> B wants to map its virtual page 7 also on physical page 3</a:t>
            </a:r>
          </a:p>
          <a:p>
            <a:pPr marL="342900" indent="-342900">
              <a:spcBef>
                <a:spcPts val="600"/>
              </a:spcBef>
            </a:pPr>
            <a:r>
              <a:rPr lang="en-US" sz="2800" dirty="0"/>
              <a:t>What do we do?</a:t>
            </a:r>
          </a:p>
          <a:p>
            <a:pPr marL="342900" indent="-342900">
              <a:spcBef>
                <a:spcPts val="600"/>
              </a:spcBef>
            </a:pPr>
            <a:r>
              <a:rPr lang="en-US" sz="2800" dirty="0"/>
              <a:t>Hypervisor creates a shadow page table that maps </a:t>
            </a:r>
            <a:r>
              <a:rPr lang="en-US" sz="2800" spc="-300" dirty="0"/>
              <a:t>V M </a:t>
            </a:r>
            <a:r>
              <a:rPr lang="en-US" sz="2800" dirty="0"/>
              <a:t>s’ virtual pages to actual pages the hypervisor hands out</a:t>
            </a:r>
          </a:p>
        </p:txBody>
      </p:sp>
      <p:sp>
        <p:nvSpPr>
          <p:cNvPr id="4" name="Content Placeholder 3">
            <a:extLst>
              <a:ext uri="{FF2B5EF4-FFF2-40B4-BE49-F238E27FC236}">
                <a16:creationId xmlns:a16="http://schemas.microsoft.com/office/drawing/2014/main" id="{8623F3BF-67D5-C22F-DD7F-7226DD9754AE}"/>
              </a:ext>
            </a:extLst>
          </p:cNvPr>
          <p:cNvSpPr>
            <a:spLocks noGrp="1"/>
          </p:cNvSpPr>
          <p:nvPr>
            <p:ph sz="quarter" idx="14"/>
          </p:nvPr>
        </p:nvSpPr>
        <p:spPr>
          <a:xfrm>
            <a:off x="526109" y="4999888"/>
            <a:ext cx="878455" cy="405683"/>
          </a:xfrm>
        </p:spPr>
        <p:txBody>
          <a:bodyPr wrap="square" lIns="0" tIns="18000" rIns="0" bIns="18000" anchor="ctr" anchorCtr="0">
            <a:spAutoFit/>
          </a:bodyPr>
          <a:lstStyle/>
          <a:p>
            <a:pPr marL="829818" lvl="1" indent="-342900"/>
            <a:r>
              <a:rPr lang="en-US" sz="2400" dirty="0"/>
              <a:t>  </a:t>
            </a:r>
          </a:p>
        </p:txBody>
      </p:sp>
      <p:graphicFrame>
        <p:nvGraphicFramePr>
          <p:cNvPr id="14" name="Object 13" descr="A right headed arrow. ">
            <a:extLst>
              <a:ext uri="{FF2B5EF4-FFF2-40B4-BE49-F238E27FC236}">
                <a16:creationId xmlns:a16="http://schemas.microsoft.com/office/drawing/2014/main" id="{383A1FE4-387B-FBEB-C24F-22938243E098}"/>
              </a:ext>
            </a:extLst>
          </p:cNvPr>
          <p:cNvGraphicFramePr>
            <a:graphicFrameLocks noChangeAspect="1"/>
          </p:cNvGraphicFramePr>
          <p:nvPr>
            <p:extLst>
              <p:ext uri="{D42A27DB-BD31-4B8C-83A1-F6EECF244321}">
                <p14:modId xmlns:p14="http://schemas.microsoft.com/office/powerpoint/2010/main" val="479814514"/>
              </p:ext>
            </p:extLst>
          </p:nvPr>
        </p:nvGraphicFramePr>
        <p:xfrm>
          <a:off x="1487360" y="5061998"/>
          <a:ext cx="423370" cy="309233"/>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4" name="Object 13" descr="A right headed arrow. ">
                        <a:extLst>
                          <a:ext uri="{FF2B5EF4-FFF2-40B4-BE49-F238E27FC236}">
                            <a16:creationId xmlns:a16="http://schemas.microsoft.com/office/drawing/2014/main" id="{383A1FE4-387B-FBEB-C24F-22938243E098}"/>
                          </a:ext>
                        </a:extLst>
                      </p:cNvPr>
                      <p:cNvPicPr/>
                      <p:nvPr/>
                    </p:nvPicPr>
                    <p:blipFill>
                      <a:blip r:embed="rId3"/>
                      <a:stretch>
                        <a:fillRect/>
                      </a:stretch>
                    </p:blipFill>
                    <p:spPr>
                      <a:xfrm>
                        <a:off x="1487360" y="5061998"/>
                        <a:ext cx="423370" cy="309233"/>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D2F091D8-0B31-4B50-8E35-2876DE515E1C}"/>
              </a:ext>
            </a:extLst>
          </p:cNvPr>
          <p:cNvSpPr>
            <a:spLocks noGrp="1"/>
          </p:cNvSpPr>
          <p:nvPr>
            <p:ph sz="quarter" idx="18"/>
          </p:nvPr>
        </p:nvSpPr>
        <p:spPr>
          <a:xfrm>
            <a:off x="1993526" y="4971277"/>
            <a:ext cx="7636249" cy="467239"/>
          </a:xfrm>
        </p:spPr>
        <p:txBody>
          <a:bodyPr wrap="square" lIns="0" tIns="18000" rIns="0" bIns="18000" anchor="ctr" anchorCtr="0">
            <a:spAutoFit/>
          </a:bodyPr>
          <a:lstStyle/>
          <a:p>
            <a:pPr marL="0" indent="0" fontAlgn="base">
              <a:spcBef>
                <a:spcPct val="20000"/>
              </a:spcBef>
              <a:spcAft>
                <a:spcPct val="0"/>
              </a:spcAft>
              <a:buClrTx/>
              <a:buSzTx/>
              <a:buNone/>
              <a:defRPr/>
            </a:pPr>
            <a:r>
              <a:rPr lang="en-US" sz="2800" dirty="0">
                <a:solidFill>
                  <a:prstClr val="black"/>
                </a:solidFill>
                <a:latin typeface="Arial" panose="020B0604020202020204" pitchFamily="34" charset="0"/>
                <a:ea typeface="+mn-ea"/>
                <a:cs typeface="Arial" panose="020B0604020202020204" pitchFamily="34" charset="0"/>
              </a:rPr>
              <a:t>Needs shadow page tables (</a:t>
            </a:r>
            <a:r>
              <a:rPr lang="en-US" sz="2800" spc="-300" dirty="0">
                <a:solidFill>
                  <a:prstClr val="black"/>
                </a:solidFill>
                <a:latin typeface="Arial" panose="020B0604020202020204" pitchFamily="34" charset="0"/>
                <a:ea typeface="+mn-ea"/>
                <a:cs typeface="Arial" panose="020B0604020202020204" pitchFamily="34" charset="0"/>
              </a:rPr>
              <a:t>P T </a:t>
            </a:r>
            <a:r>
              <a:rPr lang="en-US" sz="2800" dirty="0">
                <a:solidFill>
                  <a:prstClr val="black"/>
                </a:solidFill>
                <a:latin typeface="Arial" panose="020B0604020202020204" pitchFamily="34" charset="0"/>
                <a:ea typeface="+mn-ea"/>
                <a:cs typeface="Arial" panose="020B0604020202020204" pitchFamily="34" charset="0"/>
              </a:rPr>
              <a:t>s) for every </a:t>
            </a:r>
            <a:r>
              <a:rPr lang="en-US" sz="2800" spc="-300" dirty="0">
                <a:solidFill>
                  <a:prstClr val="black"/>
                </a:solidFill>
                <a:latin typeface="Arial" panose="020B0604020202020204" pitchFamily="34" charset="0"/>
                <a:ea typeface="+mn-ea"/>
                <a:cs typeface="Arial" panose="020B0604020202020204" pitchFamily="34" charset="0"/>
              </a:rPr>
              <a:t>V </a:t>
            </a:r>
            <a:r>
              <a:rPr lang="en-US" sz="2800" dirty="0">
                <a:solidFill>
                  <a:prstClr val="black"/>
                </a:solidFill>
                <a:latin typeface="Arial" panose="020B0604020202020204" pitchFamily="34" charset="0"/>
                <a:ea typeface="+mn-ea"/>
                <a:cs typeface="Arial" panose="020B0604020202020204" pitchFamily="34" charset="0"/>
              </a:rPr>
              <a:t>M</a:t>
            </a:r>
          </a:p>
        </p:txBody>
      </p:sp>
    </p:spTree>
    <p:extLst>
      <p:ext uri="{BB962C8B-B14F-4D97-AF65-F5344CB8AC3E}">
        <p14:creationId xmlns:p14="http://schemas.microsoft.com/office/powerpoint/2010/main" val="1277973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D4BAC-58DD-9507-D7C2-233B19339979}"/>
              </a:ext>
            </a:extLst>
          </p:cNvPr>
          <p:cNvSpPr>
            <a:spLocks noGrp="1"/>
          </p:cNvSpPr>
          <p:nvPr>
            <p:ph type="title"/>
          </p:nvPr>
        </p:nvSpPr>
        <p:spPr>
          <a:xfrm>
            <a:off x="523315" y="306549"/>
            <a:ext cx="11152748" cy="559572"/>
          </a:xfrm>
        </p:spPr>
        <p:txBody>
          <a:bodyPr wrap="square" lIns="0" tIns="18000" rIns="0" bIns="18000" anchor="ctr" anchorCtr="0">
            <a:spAutoFit/>
          </a:bodyPr>
          <a:lstStyle/>
          <a:p>
            <a:r>
              <a:rPr lang="en-US" sz="3400" dirty="0"/>
              <a:t>What to do When Guest </a:t>
            </a:r>
            <a:r>
              <a:rPr lang="en-US" sz="3400" spc="-500" dirty="0"/>
              <a:t>O </a:t>
            </a:r>
            <a:r>
              <a:rPr lang="en-US" sz="3400" dirty="0"/>
              <a:t>S Changes Page Tables?</a:t>
            </a:r>
          </a:p>
        </p:txBody>
      </p:sp>
      <p:sp>
        <p:nvSpPr>
          <p:cNvPr id="3" name="Content Placeholder 2">
            <a:extLst>
              <a:ext uri="{FF2B5EF4-FFF2-40B4-BE49-F238E27FC236}">
                <a16:creationId xmlns:a16="http://schemas.microsoft.com/office/drawing/2014/main" id="{2AB46340-9CAB-0947-56CF-681B290618CA}"/>
              </a:ext>
            </a:extLst>
          </p:cNvPr>
          <p:cNvSpPr>
            <a:spLocks noGrp="1"/>
          </p:cNvSpPr>
          <p:nvPr>
            <p:ph sz="quarter" idx="13"/>
          </p:nvPr>
        </p:nvSpPr>
        <p:spPr>
          <a:xfrm>
            <a:off x="523314" y="1095884"/>
            <a:ext cx="11152747" cy="467239"/>
          </a:xfrm>
        </p:spPr>
        <p:txBody>
          <a:bodyPr wrap="square" lIns="0" tIns="18000" rIns="0" bIns="18000" anchor="ctr" anchorCtr="0">
            <a:spAutoFit/>
          </a:bodyPr>
          <a:lstStyle/>
          <a:p>
            <a:pPr marL="342900" indent="-342900"/>
            <a:r>
              <a:rPr lang="en-US" sz="2800" dirty="0"/>
              <a:t>Just a write operation for the guest</a:t>
            </a:r>
          </a:p>
        </p:txBody>
      </p:sp>
      <p:graphicFrame>
        <p:nvGraphicFramePr>
          <p:cNvPr id="10" name="Object 9" descr="A right headed arrow. ">
            <a:extLst>
              <a:ext uri="{FF2B5EF4-FFF2-40B4-BE49-F238E27FC236}">
                <a16:creationId xmlns:a16="http://schemas.microsoft.com/office/drawing/2014/main" id="{A4D55B48-4C16-FE62-4F04-DD0CABD12610}"/>
              </a:ext>
            </a:extLst>
          </p:cNvPr>
          <p:cNvGraphicFramePr>
            <a:graphicFrameLocks noChangeAspect="1"/>
          </p:cNvGraphicFramePr>
          <p:nvPr>
            <p:extLst>
              <p:ext uri="{D42A27DB-BD31-4B8C-83A1-F6EECF244321}">
                <p14:modId xmlns:p14="http://schemas.microsoft.com/office/powerpoint/2010/main" val="3917897070"/>
              </p:ext>
            </p:extLst>
          </p:nvPr>
        </p:nvGraphicFramePr>
        <p:xfrm>
          <a:off x="903838" y="1717826"/>
          <a:ext cx="423370" cy="309233"/>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0" name="Object 9" descr="A right headed arrow. ">
                        <a:extLst>
                          <a:ext uri="{FF2B5EF4-FFF2-40B4-BE49-F238E27FC236}">
                            <a16:creationId xmlns:a16="http://schemas.microsoft.com/office/drawing/2014/main" id="{A4D55B48-4C16-FE62-4F04-DD0CABD12610}"/>
                          </a:ext>
                        </a:extLst>
                      </p:cNvPr>
                      <p:cNvPicPr/>
                      <p:nvPr/>
                    </p:nvPicPr>
                    <p:blipFill>
                      <a:blip r:embed="rId3"/>
                      <a:stretch>
                        <a:fillRect/>
                      </a:stretch>
                    </p:blipFill>
                    <p:spPr>
                      <a:xfrm>
                        <a:off x="903838" y="1717826"/>
                        <a:ext cx="423370" cy="309233"/>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941EDEB6-2775-C7D3-F73D-21D31A094E69}"/>
              </a:ext>
            </a:extLst>
          </p:cNvPr>
          <p:cNvSpPr>
            <a:spLocks noGrp="1"/>
          </p:cNvSpPr>
          <p:nvPr>
            <p:ph sz="quarter" idx="14"/>
          </p:nvPr>
        </p:nvSpPr>
        <p:spPr>
          <a:xfrm>
            <a:off x="1428075" y="1641485"/>
            <a:ext cx="10247986" cy="467239"/>
          </a:xfrm>
        </p:spPr>
        <p:txBody>
          <a:bodyPr wrap="square" lIns="0" tIns="18000" rIns="0" bIns="18000" anchor="ctr" anchorCtr="0">
            <a:spAutoFit/>
          </a:bodyPr>
          <a:lstStyle/>
          <a:p>
            <a:pPr marL="101600" indent="-101600">
              <a:buNone/>
            </a:pPr>
            <a:r>
              <a:rPr lang="en-US" sz="2800" dirty="0"/>
              <a:t>but requires update in shadow page tables</a:t>
            </a:r>
          </a:p>
        </p:txBody>
      </p:sp>
      <p:sp>
        <p:nvSpPr>
          <p:cNvPr id="5" name="Content Placeholder 4">
            <a:extLst>
              <a:ext uri="{FF2B5EF4-FFF2-40B4-BE49-F238E27FC236}">
                <a16:creationId xmlns:a16="http://schemas.microsoft.com/office/drawing/2014/main" id="{9D883FAF-818C-6D54-E8C0-2C83B904CE3F}"/>
              </a:ext>
            </a:extLst>
          </p:cNvPr>
          <p:cNvSpPr>
            <a:spLocks noGrp="1"/>
          </p:cNvSpPr>
          <p:nvPr>
            <p:ph sz="quarter" idx="15"/>
          </p:nvPr>
        </p:nvSpPr>
        <p:spPr>
          <a:xfrm>
            <a:off x="523315" y="2221129"/>
            <a:ext cx="11152746" cy="467239"/>
          </a:xfrm>
        </p:spPr>
        <p:txBody>
          <a:bodyPr wrap="square" lIns="0" tIns="18000" rIns="0" bIns="18000" anchor="ctr" anchorCtr="0">
            <a:spAutoFit/>
          </a:bodyPr>
          <a:lstStyle/>
          <a:p>
            <a:pPr marL="342900" indent="-342900"/>
            <a:r>
              <a:rPr lang="en-US" sz="2800" dirty="0"/>
              <a:t>Possible solution: make </a:t>
            </a:r>
            <a:r>
              <a:rPr lang="en-US" sz="2800" spc="-300" dirty="0"/>
              <a:t>P T </a:t>
            </a:r>
            <a:r>
              <a:rPr lang="en-US" sz="2800" dirty="0"/>
              <a:t>s read-only</a:t>
            </a:r>
          </a:p>
        </p:txBody>
      </p:sp>
      <p:graphicFrame>
        <p:nvGraphicFramePr>
          <p:cNvPr id="11" name="Object 10" descr="A right headed arrow. ">
            <a:extLst>
              <a:ext uri="{FF2B5EF4-FFF2-40B4-BE49-F238E27FC236}">
                <a16:creationId xmlns:a16="http://schemas.microsoft.com/office/drawing/2014/main" id="{FB8229A4-8E30-CF42-079D-51E525A84795}"/>
              </a:ext>
            </a:extLst>
          </p:cNvPr>
          <p:cNvGraphicFramePr>
            <a:graphicFrameLocks noChangeAspect="1"/>
          </p:cNvGraphicFramePr>
          <p:nvPr>
            <p:extLst>
              <p:ext uri="{D42A27DB-BD31-4B8C-83A1-F6EECF244321}">
                <p14:modId xmlns:p14="http://schemas.microsoft.com/office/powerpoint/2010/main" val="1863098603"/>
              </p:ext>
            </p:extLst>
          </p:nvPr>
        </p:nvGraphicFramePr>
        <p:xfrm>
          <a:off x="903838" y="2812081"/>
          <a:ext cx="423370" cy="309233"/>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11" name="Object 10" descr="A right headed arrow. ">
                        <a:extLst>
                          <a:ext uri="{FF2B5EF4-FFF2-40B4-BE49-F238E27FC236}">
                            <a16:creationId xmlns:a16="http://schemas.microsoft.com/office/drawing/2014/main" id="{FB8229A4-8E30-CF42-079D-51E525A84795}"/>
                          </a:ext>
                        </a:extLst>
                      </p:cNvPr>
                      <p:cNvPicPr/>
                      <p:nvPr/>
                    </p:nvPicPr>
                    <p:blipFill>
                      <a:blip r:embed="rId3"/>
                      <a:stretch>
                        <a:fillRect/>
                      </a:stretch>
                    </p:blipFill>
                    <p:spPr>
                      <a:xfrm>
                        <a:off x="903838" y="2812081"/>
                        <a:ext cx="423370" cy="309233"/>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5627B90B-8CDB-5D51-A97B-8BEE9BEA7F67}"/>
              </a:ext>
            </a:extLst>
          </p:cNvPr>
          <p:cNvSpPr>
            <a:spLocks noGrp="1"/>
          </p:cNvSpPr>
          <p:nvPr>
            <p:ph sz="quarter" idx="16"/>
          </p:nvPr>
        </p:nvSpPr>
        <p:spPr>
          <a:xfrm>
            <a:off x="1428075" y="2736916"/>
            <a:ext cx="2581949" cy="467239"/>
          </a:xfrm>
        </p:spPr>
        <p:txBody>
          <a:bodyPr wrap="square" lIns="0" tIns="18000" rIns="0" bIns="18000" anchor="ctr" anchorCtr="0">
            <a:spAutoFit/>
          </a:bodyPr>
          <a:lstStyle/>
          <a:p>
            <a:pPr marL="101600" indent="-101600">
              <a:buNone/>
            </a:pPr>
            <a:r>
              <a:rPr lang="en-US" sz="2800" dirty="0"/>
              <a:t>trap on update</a:t>
            </a:r>
          </a:p>
        </p:txBody>
      </p:sp>
      <p:sp>
        <p:nvSpPr>
          <p:cNvPr id="7" name="Content Placeholder 6">
            <a:extLst>
              <a:ext uri="{FF2B5EF4-FFF2-40B4-BE49-F238E27FC236}">
                <a16:creationId xmlns:a16="http://schemas.microsoft.com/office/drawing/2014/main" id="{184E7D70-566D-3605-BB5F-1D3099443FD7}"/>
              </a:ext>
            </a:extLst>
          </p:cNvPr>
          <p:cNvSpPr>
            <a:spLocks noGrp="1"/>
          </p:cNvSpPr>
          <p:nvPr>
            <p:ph sz="quarter" idx="17"/>
          </p:nvPr>
        </p:nvSpPr>
        <p:spPr>
          <a:xfrm>
            <a:off x="523315" y="3269745"/>
            <a:ext cx="11152748" cy="2344676"/>
          </a:xfrm>
        </p:spPr>
        <p:txBody>
          <a:bodyPr wrap="square" lIns="0" tIns="18000" rIns="0" bIns="18000" anchor="ctr" anchorCtr="0">
            <a:spAutoFit/>
          </a:bodyPr>
          <a:lstStyle/>
          <a:p>
            <a:pPr marL="342900" indent="-342900">
              <a:spcBef>
                <a:spcPts val="600"/>
              </a:spcBef>
            </a:pPr>
            <a:r>
              <a:rPr lang="en-US" sz="2800" dirty="0"/>
              <a:t>Also must trap on </a:t>
            </a:r>
            <a:r>
              <a:rPr lang="en-US" sz="2800" spc="-300" dirty="0"/>
              <a:t>I N V L P </a:t>
            </a:r>
            <a:r>
              <a:rPr lang="en-US" sz="2800" dirty="0"/>
              <a:t>G (invalidate page) instruction which removes a mapping</a:t>
            </a:r>
          </a:p>
          <a:p>
            <a:pPr marL="342900" indent="-342900">
              <a:spcBef>
                <a:spcPts val="600"/>
              </a:spcBef>
            </a:pPr>
            <a:r>
              <a:rPr lang="en-US" sz="2800" dirty="0"/>
              <a:t>Clearly, doing so is expensive due to the many page faults (especially costly in virtualized environment due to </a:t>
            </a:r>
            <a:r>
              <a:rPr lang="en-US" sz="2800" spc="-300" dirty="0"/>
              <a:t>V </a:t>
            </a:r>
            <a:r>
              <a:rPr lang="en-US" sz="2800" dirty="0"/>
              <a:t>M Exits)</a:t>
            </a:r>
          </a:p>
          <a:p>
            <a:pPr marL="342900" indent="-342900">
              <a:spcBef>
                <a:spcPts val="600"/>
              </a:spcBef>
            </a:pPr>
            <a:r>
              <a:rPr lang="en-US" sz="2800" dirty="0"/>
              <a:t>More efficient solutions introduced later</a:t>
            </a:r>
          </a:p>
        </p:txBody>
      </p:sp>
    </p:spTree>
    <p:extLst>
      <p:ext uri="{BB962C8B-B14F-4D97-AF65-F5344CB8AC3E}">
        <p14:creationId xmlns:p14="http://schemas.microsoft.com/office/powerpoint/2010/main" val="1699673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16" y="306540"/>
            <a:ext cx="11152747" cy="559572"/>
          </a:xfrm>
        </p:spPr>
        <p:txBody>
          <a:bodyPr wrap="square" lIns="0" tIns="18000" rIns="0" bIns="18000" anchor="ctr" anchorCtr="0">
            <a:spAutoFit/>
          </a:bodyPr>
          <a:lstStyle/>
          <a:p>
            <a:r>
              <a:rPr lang="en-US" sz="3400" dirty="0"/>
              <a:t>Paravirtualization</a:t>
            </a:r>
          </a:p>
        </p:txBody>
      </p:sp>
      <p:pic>
        <p:nvPicPr>
          <p:cNvPr id="5" name="Picture 4" descr="A set of 2 flowcharts titled para virtualization and classical full virtualization. &#10;Long description is available in notes, press F6">
            <a:extLst>
              <a:ext uri="{FF2B5EF4-FFF2-40B4-BE49-F238E27FC236}">
                <a16:creationId xmlns:a16="http://schemas.microsoft.com/office/drawing/2014/main" id="{E7B1E637-FEB5-451D-980B-566DCB2AEB55}"/>
              </a:ext>
            </a:extLst>
          </p:cNvPr>
          <p:cNvPicPr>
            <a:picLocks noChangeAspect="1"/>
          </p:cNvPicPr>
          <p:nvPr/>
        </p:nvPicPr>
        <p:blipFill>
          <a:blip r:embed="rId3"/>
          <a:stretch>
            <a:fillRect/>
          </a:stretch>
        </p:blipFill>
        <p:spPr>
          <a:xfrm>
            <a:off x="704571" y="1131845"/>
            <a:ext cx="10782859" cy="350178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13879" y="4850471"/>
            <a:ext cx="11153388" cy="1482901"/>
          </a:xfrm>
        </p:spPr>
        <p:txBody>
          <a:bodyPr wrap="square" lIns="0" tIns="18000" rIns="0" bIns="18000" anchor="ctr" anchorCtr="0">
            <a:spAutoFit/>
          </a:bodyPr>
          <a:lstStyle/>
          <a:p>
            <a:pPr marL="342900" indent="-342900">
              <a:spcBef>
                <a:spcPts val="600"/>
              </a:spcBef>
            </a:pPr>
            <a:r>
              <a:rPr lang="en-US" sz="2800" dirty="0"/>
              <a:t>Do not pretend to be hardware, make </a:t>
            </a:r>
            <a:r>
              <a:rPr lang="en-US" sz="2800" spc="-300" dirty="0"/>
              <a:t>O </a:t>
            </a:r>
            <a:r>
              <a:rPr lang="en-US" sz="2800" dirty="0"/>
              <a:t>S aware that it is in a </a:t>
            </a:r>
            <a:r>
              <a:rPr lang="en-US" sz="2800" spc="-300" dirty="0"/>
              <a:t>V </a:t>
            </a:r>
            <a:r>
              <a:rPr lang="en-US" sz="2800" dirty="0"/>
              <a:t>M</a:t>
            </a:r>
          </a:p>
          <a:p>
            <a:pPr marL="342900" indent="-342900">
              <a:spcBef>
                <a:spcPts val="600"/>
              </a:spcBef>
            </a:pPr>
            <a:r>
              <a:rPr lang="en-US" sz="2800" dirty="0"/>
              <a:t>This makes many things easier</a:t>
            </a:r>
          </a:p>
          <a:p>
            <a:pPr marL="342900" indent="-342900">
              <a:spcBef>
                <a:spcPts val="600"/>
              </a:spcBef>
            </a:pPr>
            <a:r>
              <a:rPr lang="en-US" sz="2800" dirty="0"/>
              <a:t>For instance, after updating a </a:t>
            </a:r>
            <a:r>
              <a:rPr lang="en-US" sz="2800" spc="-300" dirty="0"/>
              <a:t>P </a:t>
            </a:r>
            <a:r>
              <a:rPr lang="en-US" sz="2800" dirty="0"/>
              <a:t>T: simply tell the hypervisor</a:t>
            </a:r>
          </a:p>
        </p:txBody>
      </p:sp>
    </p:spTree>
    <p:extLst>
      <p:ext uri="{BB962C8B-B14F-4D97-AF65-F5344CB8AC3E}">
        <p14:creationId xmlns:p14="http://schemas.microsoft.com/office/powerpoint/2010/main" val="4074191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16" y="302525"/>
            <a:ext cx="11152747" cy="559572"/>
          </a:xfrm>
        </p:spPr>
        <p:txBody>
          <a:bodyPr wrap="square" lIns="0" tIns="18000" rIns="0" bIns="18000" anchor="ctr" anchorCtr="0">
            <a:spAutoFit/>
          </a:bodyPr>
          <a:lstStyle/>
          <a:p>
            <a:r>
              <a:rPr lang="en-US" sz="3400" dirty="0"/>
              <a:t>Are Hypervisors Microkernels Done Right? (1)</a:t>
            </a:r>
          </a:p>
        </p:txBody>
      </p:sp>
      <p:pic>
        <p:nvPicPr>
          <p:cNvPr id="4" name="Picture 3" descr="The figure illustrates true virtualization and paravirtualization.&#10;Long description is available in notes, press F6">
            <a:extLst>
              <a:ext uri="{FF2B5EF4-FFF2-40B4-BE49-F238E27FC236}">
                <a16:creationId xmlns:a16="http://schemas.microsoft.com/office/drawing/2014/main" id="{E2B273A7-725E-BD4F-F761-5D8B6F15B43E}"/>
              </a:ext>
            </a:extLst>
          </p:cNvPr>
          <p:cNvPicPr>
            <a:picLocks noChangeAspect="1"/>
          </p:cNvPicPr>
          <p:nvPr/>
        </p:nvPicPr>
        <p:blipFill>
          <a:blip r:embed="rId3"/>
          <a:srcRect/>
          <a:stretch/>
        </p:blipFill>
        <p:spPr>
          <a:xfrm>
            <a:off x="1349124" y="1310139"/>
            <a:ext cx="9501900" cy="363168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76511" y="5457078"/>
            <a:ext cx="5238978" cy="313350"/>
          </a:xfrm>
        </p:spPr>
        <p:txBody>
          <a:bodyPr wrap="square" lIns="0" tIns="18000" rIns="0" bIns="18000" anchor="ctr" anchorCtr="0">
            <a:spAutoFit/>
          </a:bodyPr>
          <a:lstStyle/>
          <a:p>
            <a:pPr marL="0" indent="0">
              <a:spcBef>
                <a:spcPts val="600"/>
              </a:spcBef>
              <a:buNone/>
            </a:pPr>
            <a:r>
              <a:rPr lang="en-US" sz="1800" dirty="0"/>
              <a:t>Figure 7.5 True virtualization and paravirtualization.</a:t>
            </a:r>
          </a:p>
        </p:txBody>
      </p:sp>
    </p:spTree>
    <p:extLst>
      <p:ext uri="{BB962C8B-B14F-4D97-AF65-F5344CB8AC3E}">
        <p14:creationId xmlns:p14="http://schemas.microsoft.com/office/powerpoint/2010/main" val="2152648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16" y="302525"/>
            <a:ext cx="11152747" cy="559572"/>
          </a:xfrm>
        </p:spPr>
        <p:txBody>
          <a:bodyPr wrap="square" lIns="0" tIns="18000" rIns="0" bIns="18000" anchor="ctr" anchorCtr="0">
            <a:spAutoFit/>
          </a:bodyPr>
          <a:lstStyle/>
          <a:p>
            <a:r>
              <a:rPr lang="en-US" sz="3400" dirty="0"/>
              <a:t>Are Hypervisors Microkernels Done Right? (2)</a:t>
            </a:r>
          </a:p>
        </p:txBody>
      </p:sp>
      <p:pic>
        <p:nvPicPr>
          <p:cNvPr id="4" name="Picture 3" descr="The figure contains three parts labeled a, b, and c showing the V M I Linux running on the bare hardware, V M ware, and Xen.&#10;Long description is available in notes, press F6">
            <a:extLst>
              <a:ext uri="{FF2B5EF4-FFF2-40B4-BE49-F238E27FC236}">
                <a16:creationId xmlns:a16="http://schemas.microsoft.com/office/drawing/2014/main" id="{E2B273A7-725E-BD4F-F761-5D8B6F15B43E}"/>
              </a:ext>
            </a:extLst>
          </p:cNvPr>
          <p:cNvPicPr>
            <a:picLocks noChangeAspect="1"/>
          </p:cNvPicPr>
          <p:nvPr/>
        </p:nvPicPr>
        <p:blipFill>
          <a:blip r:embed="rId3"/>
          <a:srcRect/>
          <a:stretch/>
        </p:blipFill>
        <p:spPr>
          <a:xfrm>
            <a:off x="1624464" y="1167198"/>
            <a:ext cx="8951220" cy="402485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022284" y="5690802"/>
            <a:ext cx="8147431" cy="313350"/>
          </a:xfrm>
        </p:spPr>
        <p:txBody>
          <a:bodyPr wrap="square" lIns="0" tIns="18000" rIns="0" bIns="18000" anchor="ctr" anchorCtr="0">
            <a:spAutoFit/>
          </a:bodyPr>
          <a:lstStyle/>
          <a:p>
            <a:pPr marL="0" indent="0">
              <a:spcBef>
                <a:spcPts val="600"/>
              </a:spcBef>
              <a:buNone/>
            </a:pPr>
            <a:r>
              <a:rPr lang="en-US" sz="1800" dirty="0"/>
              <a:t>Figure 7.6 </a:t>
            </a:r>
            <a:r>
              <a:rPr lang="en-US" sz="1800" spc="-300" dirty="0"/>
              <a:t>V M </a:t>
            </a:r>
            <a:r>
              <a:rPr lang="en-US" sz="1800" dirty="0"/>
              <a:t>I Linux running on (a) the bare hardware (b) </a:t>
            </a:r>
            <a:r>
              <a:rPr lang="en-US" sz="1800" dirty="0" err="1"/>
              <a:t>Vmware</a:t>
            </a:r>
            <a:r>
              <a:rPr lang="en-US" sz="1800" dirty="0"/>
              <a:t>, and (c) Xen.</a:t>
            </a:r>
          </a:p>
        </p:txBody>
      </p:sp>
    </p:spTree>
    <p:extLst>
      <p:ext uri="{BB962C8B-B14F-4D97-AF65-F5344CB8AC3E}">
        <p14:creationId xmlns:p14="http://schemas.microsoft.com/office/powerpoint/2010/main" val="1148479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22A1-72CF-F176-E354-929B280E30C5}"/>
              </a:ext>
            </a:extLst>
          </p:cNvPr>
          <p:cNvSpPr>
            <a:spLocks noGrp="1"/>
          </p:cNvSpPr>
          <p:nvPr>
            <p:ph type="title"/>
          </p:nvPr>
        </p:nvSpPr>
        <p:spPr>
          <a:xfrm>
            <a:off x="523315" y="306550"/>
            <a:ext cx="11152748" cy="559572"/>
          </a:xfrm>
        </p:spPr>
        <p:txBody>
          <a:bodyPr wrap="square" lIns="0" tIns="18000" rIns="0" bIns="18000" anchor="ctr" anchorCtr="0">
            <a:spAutoFit/>
          </a:bodyPr>
          <a:lstStyle/>
          <a:p>
            <a:r>
              <a:rPr lang="en-US" sz="3400" dirty="0"/>
              <a:t>Later: </a:t>
            </a:r>
            <a:r>
              <a:rPr lang="en-US" sz="3400" spc="-500" dirty="0"/>
              <a:t>H </a:t>
            </a:r>
            <a:r>
              <a:rPr lang="en-US" sz="3400" dirty="0"/>
              <a:t>W Support For Nested Page Tables Arrived</a:t>
            </a:r>
          </a:p>
        </p:txBody>
      </p:sp>
      <p:sp>
        <p:nvSpPr>
          <p:cNvPr id="3" name="Content Placeholder 2">
            <a:extLst>
              <a:ext uri="{FF2B5EF4-FFF2-40B4-BE49-F238E27FC236}">
                <a16:creationId xmlns:a16="http://schemas.microsoft.com/office/drawing/2014/main" id="{B3395387-CCA3-8C4A-8DFB-F92278F6368E}"/>
              </a:ext>
            </a:extLst>
          </p:cNvPr>
          <p:cNvSpPr>
            <a:spLocks noGrp="1"/>
          </p:cNvSpPr>
          <p:nvPr>
            <p:ph sz="quarter" idx="13"/>
          </p:nvPr>
        </p:nvSpPr>
        <p:spPr>
          <a:xfrm>
            <a:off x="523315" y="1091168"/>
            <a:ext cx="11152748" cy="1405957"/>
          </a:xfrm>
        </p:spPr>
        <p:txBody>
          <a:bodyPr wrap="square" lIns="0" tIns="18000" rIns="0" bIns="18000" anchor="ctr" anchorCtr="0">
            <a:spAutoFit/>
          </a:bodyPr>
          <a:lstStyle/>
          <a:p>
            <a:pPr marL="342900" indent="-342900">
              <a:spcBef>
                <a:spcPts val="600"/>
              </a:spcBef>
            </a:pPr>
            <a:r>
              <a:rPr lang="en-US" sz="2800" dirty="0"/>
              <a:t>Intel terminology: Extended Page Tables (</a:t>
            </a:r>
            <a:r>
              <a:rPr lang="en-US" sz="2800" spc="-300" dirty="0"/>
              <a:t>E P </a:t>
            </a:r>
            <a:r>
              <a:rPr lang="en-US" sz="2800" dirty="0"/>
              <a:t>T)</a:t>
            </a:r>
          </a:p>
          <a:p>
            <a:pPr marL="342900" indent="-342900">
              <a:spcBef>
                <a:spcPts val="600"/>
              </a:spcBef>
            </a:pPr>
            <a:r>
              <a:rPr lang="en-US" sz="2800" dirty="0"/>
              <a:t>Hypervisor still maintains additional set of page tables, but </a:t>
            </a:r>
            <a:r>
              <a:rPr lang="en-US" sz="2800" spc="-300" dirty="0"/>
              <a:t>C P </a:t>
            </a:r>
            <a:r>
              <a:rPr lang="en-US" sz="2800" dirty="0"/>
              <a:t>U walks them</a:t>
            </a:r>
          </a:p>
        </p:txBody>
      </p:sp>
      <p:sp>
        <p:nvSpPr>
          <p:cNvPr id="4" name="Content Placeholder 3">
            <a:extLst>
              <a:ext uri="{FF2B5EF4-FFF2-40B4-BE49-F238E27FC236}">
                <a16:creationId xmlns:a16="http://schemas.microsoft.com/office/drawing/2014/main" id="{6406EF1C-4E37-A470-7F20-6E0C6484F6CD}"/>
              </a:ext>
            </a:extLst>
          </p:cNvPr>
          <p:cNvSpPr>
            <a:spLocks noGrp="1"/>
          </p:cNvSpPr>
          <p:nvPr>
            <p:ph sz="quarter" idx="14"/>
          </p:nvPr>
        </p:nvSpPr>
        <p:spPr>
          <a:xfrm>
            <a:off x="523316" y="2613089"/>
            <a:ext cx="1934134" cy="467239"/>
          </a:xfrm>
        </p:spPr>
        <p:txBody>
          <a:bodyPr wrap="square" lIns="0" tIns="18000" rIns="0" bIns="18000" anchor="ctr" anchorCtr="0">
            <a:spAutoFit/>
          </a:bodyPr>
          <a:lstStyle/>
          <a:p>
            <a:pPr marL="342900" indent="-342900"/>
            <a:r>
              <a:rPr lang="en-US" sz="2800" dirty="0"/>
              <a:t>Guest </a:t>
            </a:r>
            <a:r>
              <a:rPr lang="en-US" sz="2800" spc="-300" dirty="0"/>
              <a:t>V </a:t>
            </a:r>
            <a:r>
              <a:rPr lang="en-US" sz="2800" dirty="0"/>
              <a:t>A</a:t>
            </a:r>
          </a:p>
        </p:txBody>
      </p:sp>
      <p:graphicFrame>
        <p:nvGraphicFramePr>
          <p:cNvPr id="10" name="Object 9" descr="A right headed arrow. ">
            <a:extLst>
              <a:ext uri="{FF2B5EF4-FFF2-40B4-BE49-F238E27FC236}">
                <a16:creationId xmlns:a16="http://schemas.microsoft.com/office/drawing/2014/main" id="{6442448D-E8DE-06D4-9299-09124B56CCA1}"/>
              </a:ext>
            </a:extLst>
          </p:cNvPr>
          <p:cNvGraphicFramePr>
            <a:graphicFrameLocks noChangeAspect="1"/>
          </p:cNvGraphicFramePr>
          <p:nvPr>
            <p:extLst>
              <p:ext uri="{D42A27DB-BD31-4B8C-83A1-F6EECF244321}">
                <p14:modId xmlns:p14="http://schemas.microsoft.com/office/powerpoint/2010/main" val="754754700"/>
              </p:ext>
            </p:extLst>
          </p:nvPr>
        </p:nvGraphicFramePr>
        <p:xfrm>
          <a:off x="2583010" y="2686648"/>
          <a:ext cx="484456" cy="309233"/>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0" name="Object 9" descr="A right headed arrow. ">
                        <a:extLst>
                          <a:ext uri="{FF2B5EF4-FFF2-40B4-BE49-F238E27FC236}">
                            <a16:creationId xmlns:a16="http://schemas.microsoft.com/office/drawing/2014/main" id="{6442448D-E8DE-06D4-9299-09124B56CCA1}"/>
                          </a:ext>
                        </a:extLst>
                      </p:cNvPr>
                      <p:cNvPicPr/>
                      <p:nvPr/>
                    </p:nvPicPr>
                    <p:blipFill>
                      <a:blip r:embed="rId3"/>
                      <a:stretch>
                        <a:fillRect/>
                      </a:stretch>
                    </p:blipFill>
                    <p:spPr>
                      <a:xfrm>
                        <a:off x="2583010" y="2686648"/>
                        <a:ext cx="484456" cy="309233"/>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7CB05AE7-6B39-E34E-7741-68AE3437A32C}"/>
              </a:ext>
            </a:extLst>
          </p:cNvPr>
          <p:cNvSpPr>
            <a:spLocks noGrp="1"/>
          </p:cNvSpPr>
          <p:nvPr>
            <p:ph sz="quarter" idx="15"/>
          </p:nvPr>
        </p:nvSpPr>
        <p:spPr>
          <a:xfrm>
            <a:off x="3271046" y="2621931"/>
            <a:ext cx="1840015" cy="467239"/>
          </a:xfrm>
        </p:spPr>
        <p:txBody>
          <a:bodyPr wrap="square" lIns="0" tIns="18000" rIns="0" bIns="18000" anchor="ctr" anchorCtr="0">
            <a:spAutoFit/>
          </a:bodyPr>
          <a:lstStyle/>
          <a:p>
            <a:pPr marL="101600" indent="-101600">
              <a:buNone/>
            </a:pPr>
            <a:r>
              <a:rPr lang="en-US" sz="2800" dirty="0"/>
              <a:t>Guest </a:t>
            </a:r>
            <a:r>
              <a:rPr lang="en-US" sz="2800" spc="-300" dirty="0"/>
              <a:t>P </a:t>
            </a:r>
            <a:r>
              <a:rPr lang="en-US" sz="2800" dirty="0"/>
              <a:t>A</a:t>
            </a:r>
          </a:p>
        </p:txBody>
      </p:sp>
      <p:graphicFrame>
        <p:nvGraphicFramePr>
          <p:cNvPr id="11" name="Object 10" descr="A right headed arrow. ">
            <a:extLst>
              <a:ext uri="{FF2B5EF4-FFF2-40B4-BE49-F238E27FC236}">
                <a16:creationId xmlns:a16="http://schemas.microsoft.com/office/drawing/2014/main" id="{63B4D0CF-2098-E920-65DF-32FF88CC923F}"/>
              </a:ext>
            </a:extLst>
          </p:cNvPr>
          <p:cNvGraphicFramePr>
            <a:graphicFrameLocks noChangeAspect="1"/>
          </p:cNvGraphicFramePr>
          <p:nvPr>
            <p:extLst>
              <p:ext uri="{D42A27DB-BD31-4B8C-83A1-F6EECF244321}">
                <p14:modId xmlns:p14="http://schemas.microsoft.com/office/powerpoint/2010/main" val="2831855542"/>
              </p:ext>
            </p:extLst>
          </p:nvPr>
        </p:nvGraphicFramePr>
        <p:xfrm>
          <a:off x="5224394" y="2697815"/>
          <a:ext cx="573751" cy="309233"/>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11" name="Object 10" descr="A right headed arrow. ">
                        <a:extLst>
                          <a:ext uri="{FF2B5EF4-FFF2-40B4-BE49-F238E27FC236}">
                            <a16:creationId xmlns:a16="http://schemas.microsoft.com/office/drawing/2014/main" id="{63B4D0CF-2098-E920-65DF-32FF88CC923F}"/>
                          </a:ext>
                        </a:extLst>
                      </p:cNvPr>
                      <p:cNvPicPr/>
                      <p:nvPr/>
                    </p:nvPicPr>
                    <p:blipFill>
                      <a:blip r:embed="rId3"/>
                      <a:stretch>
                        <a:fillRect/>
                      </a:stretch>
                    </p:blipFill>
                    <p:spPr>
                      <a:xfrm>
                        <a:off x="5224394" y="2697815"/>
                        <a:ext cx="573751" cy="309233"/>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7F4B4574-5238-CD80-8A86-E89044A0DCB4}"/>
              </a:ext>
            </a:extLst>
          </p:cNvPr>
          <p:cNvSpPr>
            <a:spLocks noGrp="1"/>
          </p:cNvSpPr>
          <p:nvPr>
            <p:ph sz="quarter" idx="16"/>
          </p:nvPr>
        </p:nvSpPr>
        <p:spPr>
          <a:xfrm>
            <a:off x="5938571" y="2599761"/>
            <a:ext cx="4253179" cy="467239"/>
          </a:xfrm>
        </p:spPr>
        <p:txBody>
          <a:bodyPr wrap="square" lIns="0" tIns="18000" rIns="0" bIns="18000" anchor="ctr" anchorCtr="0">
            <a:spAutoFit/>
          </a:bodyPr>
          <a:lstStyle/>
          <a:p>
            <a:pPr marL="101600" indent="-101600">
              <a:buNone/>
            </a:pPr>
            <a:r>
              <a:rPr lang="en-US" sz="2800" dirty="0"/>
              <a:t>Machine Address (or “real</a:t>
            </a:r>
          </a:p>
        </p:txBody>
      </p:sp>
      <p:sp>
        <p:nvSpPr>
          <p:cNvPr id="7" name="Content Placeholder 6">
            <a:extLst>
              <a:ext uri="{FF2B5EF4-FFF2-40B4-BE49-F238E27FC236}">
                <a16:creationId xmlns:a16="http://schemas.microsoft.com/office/drawing/2014/main" id="{3D8D2FEC-8598-7704-D348-7EE493AA49BC}"/>
              </a:ext>
            </a:extLst>
          </p:cNvPr>
          <p:cNvSpPr>
            <a:spLocks noGrp="1"/>
          </p:cNvSpPr>
          <p:nvPr>
            <p:ph sz="quarter" idx="17"/>
          </p:nvPr>
        </p:nvSpPr>
        <p:spPr>
          <a:xfrm>
            <a:off x="920610" y="3137834"/>
            <a:ext cx="3397292" cy="467239"/>
          </a:xfrm>
        </p:spPr>
        <p:txBody>
          <a:bodyPr wrap="square" lIns="0" tIns="18000" rIns="0" bIns="18000" anchor="ctr" anchorCtr="0">
            <a:spAutoFit/>
          </a:bodyPr>
          <a:lstStyle/>
          <a:p>
            <a:pPr marL="0" indent="0">
              <a:buNone/>
            </a:pPr>
            <a:r>
              <a:rPr lang="en-US" sz="2800" dirty="0"/>
              <a:t>physical address”)</a:t>
            </a:r>
          </a:p>
        </p:txBody>
      </p:sp>
      <p:sp>
        <p:nvSpPr>
          <p:cNvPr id="8" name="Content Placeholder 7">
            <a:extLst>
              <a:ext uri="{FF2B5EF4-FFF2-40B4-BE49-F238E27FC236}">
                <a16:creationId xmlns:a16="http://schemas.microsoft.com/office/drawing/2014/main" id="{E22739EC-4393-A716-8576-25B3C594BEDF}"/>
              </a:ext>
            </a:extLst>
          </p:cNvPr>
          <p:cNvSpPr>
            <a:spLocks noGrp="1"/>
          </p:cNvSpPr>
          <p:nvPr>
            <p:ph sz="quarter" idx="18"/>
          </p:nvPr>
        </p:nvSpPr>
        <p:spPr>
          <a:xfrm>
            <a:off x="523315" y="3847368"/>
            <a:ext cx="11152748" cy="467239"/>
          </a:xfrm>
        </p:spPr>
        <p:txBody>
          <a:bodyPr wrap="square" lIns="0" tIns="18000" rIns="0" bIns="18000" anchor="ctr" anchorCtr="0">
            <a:spAutoFit/>
          </a:bodyPr>
          <a:lstStyle/>
          <a:p>
            <a:pPr marL="342900" indent="-342900"/>
            <a:r>
              <a:rPr lang="en-US" sz="2800" dirty="0"/>
              <a:t>Note: these page tables may be accessed more often than you think</a:t>
            </a:r>
          </a:p>
        </p:txBody>
      </p:sp>
    </p:spTree>
    <p:extLst>
      <p:ext uri="{BB962C8B-B14F-4D97-AF65-F5344CB8AC3E}">
        <p14:creationId xmlns:p14="http://schemas.microsoft.com/office/powerpoint/2010/main" val="1170299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23315" y="302894"/>
            <a:ext cx="11152748" cy="559572"/>
          </a:xfrm>
        </p:spPr>
        <p:txBody>
          <a:bodyPr wrap="square" lIns="0" tIns="18000" rIns="0" bIns="18000" anchor="ctr" anchorCtr="0">
            <a:spAutoFit/>
          </a:bodyPr>
          <a:lstStyle/>
          <a:p>
            <a:r>
              <a:rPr lang="en-US" sz="3400" dirty="0"/>
              <a:t>Hardware Support for Nested Page Tables</a:t>
            </a:r>
          </a:p>
        </p:txBody>
      </p:sp>
      <p:pic>
        <p:nvPicPr>
          <p:cNvPr id="5" name="Picture 4" descr="A figure illustrates nested page tables.&#10;Long description is available in notes, press F6">
            <a:extLst>
              <a:ext uri="{FF2B5EF4-FFF2-40B4-BE49-F238E27FC236}">
                <a16:creationId xmlns:a16="http://schemas.microsoft.com/office/drawing/2014/main" id="{214BF24E-25DC-2B0D-E2E9-67C2DB355ADC}"/>
              </a:ext>
            </a:extLst>
          </p:cNvPr>
          <p:cNvPicPr>
            <a:picLocks noChangeAspect="1"/>
          </p:cNvPicPr>
          <p:nvPr/>
        </p:nvPicPr>
        <p:blipFill>
          <a:blip r:embed="rId3"/>
          <a:srcRect/>
          <a:stretch/>
        </p:blipFill>
        <p:spPr>
          <a:xfrm>
            <a:off x="2193738" y="1199921"/>
            <a:ext cx="7805201" cy="3654511"/>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1714048" y="5401210"/>
            <a:ext cx="8763904" cy="590349"/>
          </a:xfrm>
        </p:spPr>
        <p:txBody>
          <a:bodyPr wrap="square" lIns="0" tIns="18000" rIns="0" bIns="18000" anchor="ctr" anchorCtr="0">
            <a:spAutoFit/>
          </a:bodyPr>
          <a:lstStyle/>
          <a:p>
            <a:pPr marL="0" indent="0" eaLnBrk="0" fontAlgn="base" hangingPunct="0">
              <a:spcBef>
                <a:spcPct val="0"/>
              </a:spcBef>
              <a:spcAft>
                <a:spcPct val="0"/>
              </a:spcAft>
              <a:buSzTx/>
              <a:buNone/>
            </a:pPr>
            <a:r>
              <a:rPr lang="en-US" altLang="en-NL" sz="1800" dirty="0">
                <a:solidFill>
                  <a:srgbClr val="000000"/>
                </a:solidFill>
                <a:latin typeface="Arial" panose="020B0604020202020204" pitchFamily="34" charset="0"/>
                <a:cs typeface="Arial" panose="020B0604020202020204" pitchFamily="34" charset="0"/>
              </a:rPr>
              <a:t>Figure 7.7 Extended/nested page tables are walked every time a guest physical address is accessed—including the accesses for each level of the guest’s page tables.</a:t>
            </a:r>
          </a:p>
        </p:txBody>
      </p:sp>
    </p:spTree>
    <p:extLst>
      <p:ext uri="{BB962C8B-B14F-4D97-AF65-F5344CB8AC3E}">
        <p14:creationId xmlns:p14="http://schemas.microsoft.com/office/powerpoint/2010/main" val="1238344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F841-DCA5-C2FB-80E1-5E0DFD0A8056}"/>
              </a:ext>
            </a:extLst>
          </p:cNvPr>
          <p:cNvSpPr>
            <a:spLocks noGrp="1"/>
          </p:cNvSpPr>
          <p:nvPr>
            <p:ph type="title"/>
          </p:nvPr>
        </p:nvSpPr>
        <p:spPr>
          <a:xfrm>
            <a:off x="522975" y="299835"/>
            <a:ext cx="11153087" cy="559572"/>
          </a:xfrm>
        </p:spPr>
        <p:txBody>
          <a:bodyPr wrap="square" lIns="0" tIns="18000" rIns="0" bIns="18000" anchor="ctr" anchorCtr="0">
            <a:spAutoFit/>
          </a:bodyPr>
          <a:lstStyle/>
          <a:p>
            <a:r>
              <a:rPr lang="en-US" sz="3400" dirty="0"/>
              <a:t>Memory Virtualization </a:t>
            </a:r>
            <a:r>
              <a:rPr lang="en-US" sz="2600" dirty="0"/>
              <a:t>(2 of 2)</a:t>
            </a:r>
          </a:p>
        </p:txBody>
      </p:sp>
      <p:sp>
        <p:nvSpPr>
          <p:cNvPr id="3" name="Content Placeholder 2">
            <a:extLst>
              <a:ext uri="{FF2B5EF4-FFF2-40B4-BE49-F238E27FC236}">
                <a16:creationId xmlns:a16="http://schemas.microsoft.com/office/drawing/2014/main" id="{7AF7E67A-1DBB-A4B1-E334-CE9340CCE929}"/>
              </a:ext>
            </a:extLst>
          </p:cNvPr>
          <p:cNvSpPr>
            <a:spLocks noGrp="1"/>
          </p:cNvSpPr>
          <p:nvPr>
            <p:ph sz="quarter" idx="13"/>
          </p:nvPr>
        </p:nvSpPr>
        <p:spPr>
          <a:xfrm>
            <a:off x="522976" y="1098588"/>
            <a:ext cx="11153088" cy="1313624"/>
          </a:xfrm>
        </p:spPr>
        <p:txBody>
          <a:bodyPr wrap="square" lIns="0" tIns="18000" rIns="0" bIns="18000" anchor="ctr" anchorCtr="0">
            <a:spAutoFit/>
          </a:bodyPr>
          <a:lstStyle/>
          <a:p>
            <a:pPr marL="457200" indent="-457200">
              <a:spcBef>
                <a:spcPts val="600"/>
              </a:spcBef>
            </a:pPr>
            <a:r>
              <a:rPr lang="en-US" sz="2600" b="1" dirty="0"/>
              <a:t>Overcommitting memory</a:t>
            </a:r>
          </a:p>
          <a:p>
            <a:pPr marL="772668" lvl="1" indent="-285750"/>
            <a:r>
              <a:rPr lang="en-US" sz="2600" dirty="0"/>
              <a:t>Hypervisor pretends that the total memory for all </a:t>
            </a:r>
            <a:r>
              <a:rPr lang="en-US" sz="2600" spc="-250" dirty="0"/>
              <a:t>V M </a:t>
            </a:r>
            <a:r>
              <a:rPr lang="en-US" sz="2600" dirty="0"/>
              <a:t>s combined is more than the actual memory</a:t>
            </a:r>
          </a:p>
        </p:txBody>
      </p:sp>
      <p:sp>
        <p:nvSpPr>
          <p:cNvPr id="4" name="Content Placeholder 3">
            <a:extLst>
              <a:ext uri="{FF2B5EF4-FFF2-40B4-BE49-F238E27FC236}">
                <a16:creationId xmlns:a16="http://schemas.microsoft.com/office/drawing/2014/main" id="{1D115442-5F4C-E057-B741-B740C0282F20}"/>
              </a:ext>
            </a:extLst>
          </p:cNvPr>
          <p:cNvSpPr>
            <a:spLocks noGrp="1"/>
          </p:cNvSpPr>
          <p:nvPr>
            <p:ph sz="quarter" idx="14"/>
          </p:nvPr>
        </p:nvSpPr>
        <p:spPr>
          <a:xfrm>
            <a:off x="522976" y="2466124"/>
            <a:ext cx="1052461" cy="403064"/>
          </a:xfrm>
        </p:spPr>
        <p:txBody>
          <a:bodyPr wrap="square" lIns="0" tIns="18000" rIns="0" bIns="18000" anchor="ctr" anchorCtr="0">
            <a:spAutoFit/>
          </a:bodyPr>
          <a:lstStyle/>
          <a:p>
            <a:pPr marL="892175" lvl="2" indent="-6350"/>
            <a:r>
              <a:rPr lang="en-US" sz="2600" spc="-300" dirty="0"/>
              <a:t> </a:t>
            </a:r>
            <a:r>
              <a:rPr lang="en-US" sz="100" spc="-300" dirty="0"/>
              <a:t> </a:t>
            </a:r>
            <a:endParaRPr lang="en-US" sz="100" dirty="0"/>
          </a:p>
        </p:txBody>
      </p:sp>
      <p:graphicFrame>
        <p:nvGraphicFramePr>
          <p:cNvPr id="14" name="Object 13" descr="A right headed arrow. ">
            <a:extLst>
              <a:ext uri="{FF2B5EF4-FFF2-40B4-BE49-F238E27FC236}">
                <a16:creationId xmlns:a16="http://schemas.microsoft.com/office/drawing/2014/main" id="{23EEE578-9D1B-922E-9E6F-FAD059116848}"/>
              </a:ext>
            </a:extLst>
          </p:cNvPr>
          <p:cNvGraphicFramePr>
            <a:graphicFrameLocks noChangeAspect="1"/>
          </p:cNvGraphicFramePr>
          <p:nvPr>
            <p:extLst>
              <p:ext uri="{D42A27DB-BD31-4B8C-83A1-F6EECF244321}">
                <p14:modId xmlns:p14="http://schemas.microsoft.com/office/powerpoint/2010/main" val="3995684720"/>
              </p:ext>
            </p:extLst>
          </p:nvPr>
        </p:nvGraphicFramePr>
        <p:xfrm>
          <a:off x="1733734" y="2567081"/>
          <a:ext cx="524619" cy="282745"/>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4" name="Object 13" descr="A right headed arrow. ">
                        <a:extLst>
                          <a:ext uri="{FF2B5EF4-FFF2-40B4-BE49-F238E27FC236}">
                            <a16:creationId xmlns:a16="http://schemas.microsoft.com/office/drawing/2014/main" id="{23EEE578-9D1B-922E-9E6F-FAD059116848}"/>
                          </a:ext>
                        </a:extLst>
                      </p:cNvPr>
                      <p:cNvPicPr/>
                      <p:nvPr/>
                    </p:nvPicPr>
                    <p:blipFill>
                      <a:blip r:embed="rId3"/>
                      <a:stretch>
                        <a:fillRect/>
                      </a:stretch>
                    </p:blipFill>
                    <p:spPr>
                      <a:xfrm>
                        <a:off x="1733734" y="2567081"/>
                        <a:ext cx="524619" cy="282745"/>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3DA82776-8FD7-1290-AFE5-BB66BE79F587}"/>
              </a:ext>
            </a:extLst>
          </p:cNvPr>
          <p:cNvSpPr>
            <a:spLocks noGrp="1"/>
          </p:cNvSpPr>
          <p:nvPr>
            <p:ph sz="quarter" idx="15"/>
          </p:nvPr>
        </p:nvSpPr>
        <p:spPr>
          <a:xfrm>
            <a:off x="2416650" y="2504283"/>
            <a:ext cx="9042052" cy="436461"/>
          </a:xfrm>
        </p:spPr>
        <p:txBody>
          <a:bodyPr wrap="square" lIns="0" tIns="18000" rIns="0" bIns="18000" anchor="ctr" anchorCtr="0">
            <a:spAutoFit/>
          </a:bodyPr>
          <a:lstStyle/>
          <a:p>
            <a:pPr marL="0" lvl="2" indent="0">
              <a:buNone/>
            </a:pPr>
            <a:r>
              <a:rPr lang="en-US" sz="2600" spc="-300" dirty="0"/>
              <a:t>V M </a:t>
            </a:r>
            <a:r>
              <a:rPr lang="en-US" sz="2600" dirty="0"/>
              <a:t>s need not all memory at once or can share pages</a:t>
            </a:r>
          </a:p>
        </p:txBody>
      </p:sp>
      <p:sp>
        <p:nvSpPr>
          <p:cNvPr id="6" name="Content Placeholder 5">
            <a:extLst>
              <a:ext uri="{FF2B5EF4-FFF2-40B4-BE49-F238E27FC236}">
                <a16:creationId xmlns:a16="http://schemas.microsoft.com/office/drawing/2014/main" id="{8F948F2B-6027-C435-770D-801F8746AE60}"/>
              </a:ext>
            </a:extLst>
          </p:cNvPr>
          <p:cNvSpPr>
            <a:spLocks noGrp="1"/>
          </p:cNvSpPr>
          <p:nvPr>
            <p:ph sz="quarter" idx="16"/>
          </p:nvPr>
        </p:nvSpPr>
        <p:spPr>
          <a:xfrm>
            <a:off x="522976" y="2979509"/>
            <a:ext cx="11129706" cy="913515"/>
          </a:xfrm>
        </p:spPr>
        <p:txBody>
          <a:bodyPr wrap="square" lIns="0" tIns="18000" rIns="0" bIns="18000" anchor="ctr" anchorCtr="0">
            <a:spAutoFit/>
          </a:bodyPr>
          <a:lstStyle/>
          <a:p>
            <a:pPr marL="457200" indent="-457200">
              <a:spcBef>
                <a:spcPts val="600"/>
              </a:spcBef>
            </a:pPr>
            <a:r>
              <a:rPr lang="en-US" sz="2600" b="1" dirty="0"/>
              <a:t>Deduplication</a:t>
            </a:r>
          </a:p>
          <a:p>
            <a:pPr marL="772668" lvl="1" indent="-285750"/>
            <a:r>
              <a:rPr lang="en-US" sz="2600" dirty="0"/>
              <a:t>Pages sharing the same content are shared across </a:t>
            </a:r>
            <a:r>
              <a:rPr lang="en-US" sz="2600" spc="-300" dirty="0"/>
              <a:t>V M </a:t>
            </a:r>
            <a:r>
              <a:rPr lang="en-US" sz="2600" dirty="0"/>
              <a:t>s</a:t>
            </a:r>
          </a:p>
        </p:txBody>
      </p:sp>
      <p:sp>
        <p:nvSpPr>
          <p:cNvPr id="7" name="Content Placeholder 6">
            <a:extLst>
              <a:ext uri="{FF2B5EF4-FFF2-40B4-BE49-F238E27FC236}">
                <a16:creationId xmlns:a16="http://schemas.microsoft.com/office/drawing/2014/main" id="{E5CA5040-70C8-7FDD-BE1E-1AB47F002C11}"/>
              </a:ext>
            </a:extLst>
          </p:cNvPr>
          <p:cNvSpPr>
            <a:spLocks noGrp="1"/>
          </p:cNvSpPr>
          <p:nvPr>
            <p:ph sz="quarter" idx="17"/>
          </p:nvPr>
        </p:nvSpPr>
        <p:spPr>
          <a:xfrm>
            <a:off x="522977" y="3998190"/>
            <a:ext cx="3867868" cy="436461"/>
          </a:xfrm>
        </p:spPr>
        <p:txBody>
          <a:bodyPr wrap="square" lIns="0" tIns="18000" rIns="0" bIns="18000" anchor="ctr" anchorCtr="0">
            <a:spAutoFit/>
          </a:bodyPr>
          <a:lstStyle/>
          <a:p>
            <a:pPr marL="457200" indent="-457200"/>
            <a:r>
              <a:rPr lang="en-US" sz="2600" b="1" dirty="0"/>
              <a:t>Reclaiming memory?</a:t>
            </a:r>
          </a:p>
        </p:txBody>
      </p:sp>
      <p:graphicFrame>
        <p:nvGraphicFramePr>
          <p:cNvPr id="15" name="Object 14" descr="A right headed arrow. ">
            <a:extLst>
              <a:ext uri="{FF2B5EF4-FFF2-40B4-BE49-F238E27FC236}">
                <a16:creationId xmlns:a16="http://schemas.microsoft.com/office/drawing/2014/main" id="{F5ADE434-2798-B14F-534E-91771700539B}"/>
              </a:ext>
            </a:extLst>
          </p:cNvPr>
          <p:cNvGraphicFramePr>
            <a:graphicFrameLocks noChangeAspect="1"/>
          </p:cNvGraphicFramePr>
          <p:nvPr>
            <p:extLst>
              <p:ext uri="{D42A27DB-BD31-4B8C-83A1-F6EECF244321}">
                <p14:modId xmlns:p14="http://schemas.microsoft.com/office/powerpoint/2010/main" val="3993699796"/>
              </p:ext>
            </p:extLst>
          </p:nvPr>
        </p:nvGraphicFramePr>
        <p:xfrm>
          <a:off x="4433833" y="4102378"/>
          <a:ext cx="577080" cy="311020"/>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15" name="Object 14" descr="A right headed arrow. ">
                        <a:extLst>
                          <a:ext uri="{FF2B5EF4-FFF2-40B4-BE49-F238E27FC236}">
                            <a16:creationId xmlns:a16="http://schemas.microsoft.com/office/drawing/2014/main" id="{F5ADE434-2798-B14F-534E-91771700539B}"/>
                          </a:ext>
                        </a:extLst>
                      </p:cNvPr>
                      <p:cNvPicPr/>
                      <p:nvPr/>
                    </p:nvPicPr>
                    <p:blipFill>
                      <a:blip r:embed="rId3"/>
                      <a:stretch>
                        <a:fillRect/>
                      </a:stretch>
                    </p:blipFill>
                    <p:spPr>
                      <a:xfrm>
                        <a:off x="4433833" y="4102378"/>
                        <a:ext cx="577080" cy="31102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1668A435-BD4A-82C8-E0B7-4782DE3F5540}"/>
              </a:ext>
            </a:extLst>
          </p:cNvPr>
          <p:cNvSpPr>
            <a:spLocks noGrp="1"/>
          </p:cNvSpPr>
          <p:nvPr>
            <p:ph sz="quarter" idx="18"/>
          </p:nvPr>
        </p:nvSpPr>
        <p:spPr>
          <a:xfrm>
            <a:off x="5142425" y="4007989"/>
            <a:ext cx="2048702" cy="436461"/>
          </a:xfrm>
        </p:spPr>
        <p:txBody>
          <a:bodyPr wrap="square" lIns="0" tIns="18000" rIns="0" bIns="18000" anchor="ctr" anchorCtr="0">
            <a:spAutoFit/>
          </a:bodyPr>
          <a:lstStyle/>
          <a:p>
            <a:pPr marL="0" indent="-486918">
              <a:buNone/>
            </a:pPr>
            <a:r>
              <a:rPr lang="en-US" sz="2600" b="1" dirty="0"/>
              <a:t>Ballooning</a:t>
            </a:r>
          </a:p>
        </p:txBody>
      </p:sp>
      <p:sp>
        <p:nvSpPr>
          <p:cNvPr id="9" name="Content Placeholder 8">
            <a:extLst>
              <a:ext uri="{FF2B5EF4-FFF2-40B4-BE49-F238E27FC236}">
                <a16:creationId xmlns:a16="http://schemas.microsoft.com/office/drawing/2014/main" id="{B7E6DCAF-604F-F404-7752-46BBA705738A}"/>
              </a:ext>
            </a:extLst>
          </p:cNvPr>
          <p:cNvSpPr>
            <a:spLocks noGrp="1"/>
          </p:cNvSpPr>
          <p:nvPr>
            <p:ph sz="quarter" idx="19"/>
          </p:nvPr>
        </p:nvSpPr>
        <p:spPr>
          <a:xfrm>
            <a:off x="521115" y="4543774"/>
            <a:ext cx="11119320" cy="836571"/>
          </a:xfrm>
        </p:spPr>
        <p:txBody>
          <a:bodyPr wrap="square" lIns="0" tIns="18000" rIns="0" bIns="18000" anchor="ctr" anchorCtr="0">
            <a:spAutoFit/>
          </a:bodyPr>
          <a:lstStyle/>
          <a:p>
            <a:pPr marL="772668" lvl="1" indent="-285750"/>
            <a:r>
              <a:rPr lang="en-US" sz="2600" dirty="0"/>
              <a:t>A small balloon module is loaded in the </a:t>
            </a:r>
            <a:r>
              <a:rPr lang="en-US" sz="2600" spc="-300" dirty="0"/>
              <a:t>V </a:t>
            </a:r>
            <a:r>
              <a:rPr lang="en-US" sz="2600" dirty="0"/>
              <a:t>M as a pseudo device driver that talks to the hypervisor</a:t>
            </a:r>
          </a:p>
        </p:txBody>
      </p:sp>
      <p:sp>
        <p:nvSpPr>
          <p:cNvPr id="10" name="Content Placeholder 9">
            <a:extLst>
              <a:ext uri="{FF2B5EF4-FFF2-40B4-BE49-F238E27FC236}">
                <a16:creationId xmlns:a16="http://schemas.microsoft.com/office/drawing/2014/main" id="{14EDA9EC-A287-2343-0BF5-EFD833B0D74C}"/>
              </a:ext>
            </a:extLst>
          </p:cNvPr>
          <p:cNvSpPr>
            <a:spLocks noGrp="1"/>
          </p:cNvSpPr>
          <p:nvPr>
            <p:ph sz="quarter" idx="20"/>
          </p:nvPr>
        </p:nvSpPr>
        <p:spPr>
          <a:xfrm>
            <a:off x="521116" y="5434159"/>
            <a:ext cx="6003509" cy="436461"/>
          </a:xfrm>
        </p:spPr>
        <p:txBody>
          <a:bodyPr wrap="square" lIns="0" tIns="18000" rIns="0" bIns="18000" anchor="ctr" anchorCtr="0">
            <a:spAutoFit/>
          </a:bodyPr>
          <a:lstStyle/>
          <a:p>
            <a:pPr marL="772668" lvl="1" indent="-285750"/>
            <a:r>
              <a:rPr lang="en-US" sz="2600" dirty="0"/>
              <a:t>inflates – memory scarcity on guest</a:t>
            </a:r>
          </a:p>
        </p:txBody>
      </p:sp>
      <p:graphicFrame>
        <p:nvGraphicFramePr>
          <p:cNvPr id="16" name="Object 15" descr="A right headed arrow. ">
            <a:extLst>
              <a:ext uri="{FF2B5EF4-FFF2-40B4-BE49-F238E27FC236}">
                <a16:creationId xmlns:a16="http://schemas.microsoft.com/office/drawing/2014/main" id="{906F6AA2-62D0-8F2A-A077-094C63861C66}"/>
              </a:ext>
            </a:extLst>
          </p:cNvPr>
          <p:cNvGraphicFramePr>
            <a:graphicFrameLocks noChangeAspect="1"/>
          </p:cNvGraphicFramePr>
          <p:nvPr>
            <p:extLst>
              <p:ext uri="{D42A27DB-BD31-4B8C-83A1-F6EECF244321}">
                <p14:modId xmlns:p14="http://schemas.microsoft.com/office/powerpoint/2010/main" val="2757563342"/>
              </p:ext>
            </p:extLst>
          </p:nvPr>
        </p:nvGraphicFramePr>
        <p:xfrm>
          <a:off x="6696169" y="5547573"/>
          <a:ext cx="524019" cy="282745"/>
        </p:xfrm>
        <a:graphic>
          <a:graphicData uri="http://schemas.openxmlformats.org/presentationml/2006/ole">
            <mc:AlternateContent xmlns:mc="http://schemas.openxmlformats.org/markup-compatibility/2006">
              <mc:Choice xmlns:v="urn:schemas-microsoft-com:vml" Requires="v">
                <p:oleObj name="Equation" r:id="rId5" imgW="190440" imgH="139680" progId="Equation.DSMT4">
                  <p:embed/>
                </p:oleObj>
              </mc:Choice>
              <mc:Fallback>
                <p:oleObj name="Equation" r:id="rId5" imgW="190440" imgH="139680" progId="Equation.DSMT4">
                  <p:embed/>
                  <p:pic>
                    <p:nvPicPr>
                      <p:cNvPr id="16" name="Object 15" descr="A right headed arrow. ">
                        <a:extLst>
                          <a:ext uri="{FF2B5EF4-FFF2-40B4-BE49-F238E27FC236}">
                            <a16:creationId xmlns:a16="http://schemas.microsoft.com/office/drawing/2014/main" id="{906F6AA2-62D0-8F2A-A077-094C63861C66}"/>
                          </a:ext>
                        </a:extLst>
                      </p:cNvPr>
                      <p:cNvPicPr/>
                      <p:nvPr/>
                    </p:nvPicPr>
                    <p:blipFill>
                      <a:blip r:embed="rId3"/>
                      <a:stretch>
                        <a:fillRect/>
                      </a:stretch>
                    </p:blipFill>
                    <p:spPr>
                      <a:xfrm>
                        <a:off x="6696169" y="5547573"/>
                        <a:ext cx="524019" cy="282745"/>
                      </a:xfrm>
                      <a:prstGeom prst="rect">
                        <a:avLst/>
                      </a:prstGeom>
                    </p:spPr>
                  </p:pic>
                </p:oleObj>
              </mc:Fallback>
            </mc:AlternateContent>
          </a:graphicData>
        </a:graphic>
      </p:graphicFrame>
      <p:sp>
        <p:nvSpPr>
          <p:cNvPr id="12" name="Content Placeholder 11">
            <a:extLst>
              <a:ext uri="{FF2B5EF4-FFF2-40B4-BE49-F238E27FC236}">
                <a16:creationId xmlns:a16="http://schemas.microsoft.com/office/drawing/2014/main" id="{0AB958F6-E523-8E71-3194-A02A0682D9AE}"/>
              </a:ext>
            </a:extLst>
          </p:cNvPr>
          <p:cNvSpPr>
            <a:spLocks noGrp="1"/>
          </p:cNvSpPr>
          <p:nvPr>
            <p:ph sz="quarter" idx="22"/>
          </p:nvPr>
        </p:nvSpPr>
        <p:spPr>
          <a:xfrm>
            <a:off x="7395977" y="5434159"/>
            <a:ext cx="2741607" cy="436461"/>
          </a:xfrm>
        </p:spPr>
        <p:txBody>
          <a:bodyPr wrap="square" lIns="0" tIns="18000" rIns="0" bIns="18000" anchor="ctr" anchorCtr="0">
            <a:spAutoFit/>
          </a:bodyPr>
          <a:lstStyle/>
          <a:p>
            <a:pPr marL="486918" lvl="1" indent="-486918">
              <a:buNone/>
            </a:pPr>
            <a:r>
              <a:rPr lang="en-US" sz="2600" dirty="0"/>
              <a:t>page out pages</a:t>
            </a:r>
          </a:p>
        </p:txBody>
      </p:sp>
      <p:sp>
        <p:nvSpPr>
          <p:cNvPr id="13" name="Content Placeholder 12">
            <a:extLst>
              <a:ext uri="{FF2B5EF4-FFF2-40B4-BE49-F238E27FC236}">
                <a16:creationId xmlns:a16="http://schemas.microsoft.com/office/drawing/2014/main" id="{63B770CB-D535-7EAC-0365-631D0DAB4427}"/>
              </a:ext>
            </a:extLst>
          </p:cNvPr>
          <p:cNvSpPr>
            <a:spLocks noGrp="1"/>
          </p:cNvSpPr>
          <p:nvPr>
            <p:ph sz="quarter" idx="23"/>
          </p:nvPr>
        </p:nvSpPr>
        <p:spPr>
          <a:xfrm>
            <a:off x="521117" y="5943735"/>
            <a:ext cx="10629415" cy="436461"/>
          </a:xfrm>
        </p:spPr>
        <p:txBody>
          <a:bodyPr wrap="square" lIns="0" tIns="18000" rIns="0" bIns="18000" anchor="ctr" anchorCtr="0">
            <a:spAutoFit/>
          </a:bodyPr>
          <a:lstStyle/>
          <a:p>
            <a:pPr marL="829818" lvl="1" indent="-342900"/>
            <a:r>
              <a:rPr lang="en-US" sz="2600" dirty="0"/>
              <a:t>deflates – more memory becomes available for guest</a:t>
            </a:r>
          </a:p>
        </p:txBody>
      </p:sp>
    </p:spTree>
    <p:extLst>
      <p:ext uri="{BB962C8B-B14F-4D97-AF65-F5344CB8AC3E}">
        <p14:creationId xmlns:p14="http://schemas.microsoft.com/office/powerpoint/2010/main" val="3193215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0C1CF-2B00-9F5E-96EF-509EED0D7CB7}"/>
              </a:ext>
            </a:extLst>
          </p:cNvPr>
          <p:cNvSpPr>
            <a:spLocks noGrp="1"/>
          </p:cNvSpPr>
          <p:nvPr>
            <p:ph type="title"/>
          </p:nvPr>
        </p:nvSpPr>
        <p:spPr>
          <a:xfrm>
            <a:off x="523345" y="275096"/>
            <a:ext cx="11152718" cy="559572"/>
          </a:xfrm>
        </p:spPr>
        <p:txBody>
          <a:bodyPr wrap="square" lIns="0" tIns="18000" rIns="0" bIns="18000" anchor="ctr" anchorCtr="0">
            <a:spAutoFit/>
          </a:bodyPr>
          <a:lstStyle/>
          <a:p>
            <a:r>
              <a:rPr lang="en-US" sz="3400" dirty="0"/>
              <a:t>Problem (3)</a:t>
            </a:r>
          </a:p>
        </p:txBody>
      </p:sp>
      <p:sp>
        <p:nvSpPr>
          <p:cNvPr id="3" name="Content Placeholder 2">
            <a:extLst>
              <a:ext uri="{FF2B5EF4-FFF2-40B4-BE49-F238E27FC236}">
                <a16:creationId xmlns:a16="http://schemas.microsoft.com/office/drawing/2014/main" id="{81FAE6FD-DF80-8650-F30E-7CE99D3727D2}"/>
              </a:ext>
            </a:extLst>
          </p:cNvPr>
          <p:cNvSpPr>
            <a:spLocks noGrp="1"/>
          </p:cNvSpPr>
          <p:nvPr>
            <p:ph sz="quarter" idx="13"/>
          </p:nvPr>
        </p:nvSpPr>
        <p:spPr>
          <a:xfrm>
            <a:off x="523345" y="1114360"/>
            <a:ext cx="11152718" cy="2976629"/>
          </a:xfrm>
        </p:spPr>
        <p:txBody>
          <a:bodyPr wrap="square" lIns="0" tIns="18000" rIns="0" bIns="18000" anchor="ctr" anchorCtr="0">
            <a:spAutoFit/>
          </a:bodyPr>
          <a:lstStyle/>
          <a:p>
            <a:pPr marL="342900" indent="-342900">
              <a:spcBef>
                <a:spcPts val="600"/>
              </a:spcBef>
            </a:pPr>
            <a:r>
              <a:rPr lang="en-US" sz="2800" dirty="0"/>
              <a:t>Adding or upgrading hardware or </a:t>
            </a:r>
            <a:r>
              <a:rPr lang="en-US" sz="2800" spc="-300" dirty="0"/>
              <a:t>O </a:t>
            </a:r>
            <a:r>
              <a:rPr lang="en-US" sz="2800" dirty="0"/>
              <a:t>S is difficult</a:t>
            </a:r>
          </a:p>
          <a:p>
            <a:pPr marL="829818" lvl="1" indent="-342900"/>
            <a:r>
              <a:rPr lang="en-US" sz="2800" dirty="0"/>
              <a:t>Testing and refitting active service</a:t>
            </a:r>
          </a:p>
          <a:p>
            <a:pPr marL="829818" lvl="1" indent="-342900"/>
            <a:r>
              <a:rPr lang="en-US" sz="2800" dirty="0"/>
              <a:t>Complicated changeover tactics</a:t>
            </a:r>
          </a:p>
          <a:p>
            <a:pPr marL="342900" indent="-342900">
              <a:spcBef>
                <a:spcPts val="600"/>
              </a:spcBef>
            </a:pPr>
            <a:r>
              <a:rPr lang="en-US" sz="2800" dirty="0"/>
              <a:t>Load balancing is impossible</a:t>
            </a:r>
          </a:p>
          <a:p>
            <a:pPr marL="829818" lvl="1" indent="-342900"/>
            <a:r>
              <a:rPr lang="en-US" sz="2800" dirty="0"/>
              <a:t>Services tied to own systems</a:t>
            </a:r>
          </a:p>
          <a:p>
            <a:pPr marL="829818" lvl="1" indent="-342900"/>
            <a:r>
              <a:rPr lang="en-US" sz="2800" dirty="0"/>
              <a:t>Some underused, some overused</a:t>
            </a:r>
          </a:p>
        </p:txBody>
      </p:sp>
    </p:spTree>
    <p:extLst>
      <p:ext uri="{BB962C8B-B14F-4D97-AF65-F5344CB8AC3E}">
        <p14:creationId xmlns:p14="http://schemas.microsoft.com/office/powerpoint/2010/main" val="3433124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875" y="303161"/>
            <a:ext cx="11152188" cy="559572"/>
          </a:xfrm>
        </p:spPr>
        <p:txBody>
          <a:bodyPr wrap="square" lIns="0" tIns="18000" rIns="0" bIns="18000" anchor="ctr" anchorCtr="0">
            <a:spAutoFit/>
          </a:bodyPr>
          <a:lstStyle/>
          <a:p>
            <a:r>
              <a:rPr lang="en-US" sz="3400" dirty="0"/>
              <a:t>I/O Virtualization (1)</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3875" y="1188974"/>
            <a:ext cx="11152188" cy="3945114"/>
          </a:xfrm>
        </p:spPr>
        <p:txBody>
          <a:bodyPr wrap="square" lIns="0" tIns="18000" rIns="0" bIns="18000" anchor="ctr" anchorCtr="0">
            <a:spAutoFit/>
          </a:bodyPr>
          <a:lstStyle/>
          <a:p>
            <a:pPr marL="342900" indent="-342900">
              <a:spcBef>
                <a:spcPts val="600"/>
              </a:spcBef>
            </a:pPr>
            <a:r>
              <a:rPr lang="en-US" sz="2800" b="1" dirty="0"/>
              <a:t>Problem</a:t>
            </a:r>
            <a:r>
              <a:rPr lang="en-US" sz="2800" dirty="0"/>
              <a:t>: Each guest thinks it owns an entire disk partition </a:t>
            </a:r>
          </a:p>
          <a:p>
            <a:pPr marL="829818" lvl="1" indent="-342900"/>
            <a:r>
              <a:rPr lang="en-US" sz="2800" dirty="0"/>
              <a:t>Hypervisor creates a file or region and gives it to the </a:t>
            </a:r>
            <a:r>
              <a:rPr lang="en-US" sz="2800" spc="-300" dirty="0"/>
              <a:t>O </a:t>
            </a:r>
            <a:r>
              <a:rPr lang="en-US" sz="2800" dirty="0"/>
              <a:t>S</a:t>
            </a:r>
          </a:p>
          <a:p>
            <a:pPr marL="342900" indent="-342900">
              <a:spcBef>
                <a:spcPts val="600"/>
              </a:spcBef>
            </a:pPr>
            <a:r>
              <a:rPr lang="en-US" sz="2800" b="1" dirty="0"/>
              <a:t>Problem</a:t>
            </a:r>
            <a:r>
              <a:rPr lang="en-US" sz="2800" dirty="0"/>
              <a:t>: the disk the guest </a:t>
            </a:r>
            <a:r>
              <a:rPr lang="en-US" sz="2800" spc="-300" dirty="0"/>
              <a:t>O </a:t>
            </a:r>
            <a:r>
              <a:rPr lang="en-US" sz="2800" dirty="0"/>
              <a:t>S is using is different from the real one</a:t>
            </a:r>
          </a:p>
          <a:p>
            <a:pPr marL="829818" lvl="1" indent="-342900"/>
            <a:r>
              <a:rPr lang="en-US" sz="2800" dirty="0"/>
              <a:t>Hypervisor converts disk commands to drive the real disk</a:t>
            </a:r>
          </a:p>
          <a:p>
            <a:pPr marL="829818" lvl="1" indent="-342900"/>
            <a:r>
              <a:rPr lang="en-US" sz="2800" dirty="0"/>
              <a:t>Allows upgrades to hardware without changing software</a:t>
            </a:r>
          </a:p>
          <a:p>
            <a:pPr marL="342900" indent="-342900">
              <a:spcBef>
                <a:spcPts val="600"/>
              </a:spcBef>
            </a:pPr>
            <a:r>
              <a:rPr lang="en-US" sz="2800" b="1" dirty="0"/>
              <a:t>Problem</a:t>
            </a:r>
            <a:r>
              <a:rPr lang="en-US" sz="2800" dirty="0"/>
              <a:t>: Networking link for each guest </a:t>
            </a:r>
            <a:r>
              <a:rPr lang="en-US" sz="2800" spc="-300" dirty="0"/>
              <a:t>O </a:t>
            </a:r>
            <a:r>
              <a:rPr lang="en-US" sz="2800" dirty="0"/>
              <a:t>S</a:t>
            </a:r>
          </a:p>
          <a:p>
            <a:pPr marL="829818" lvl="1" indent="-342900"/>
            <a:r>
              <a:rPr lang="en-US" sz="2800" dirty="0"/>
              <a:t>Each </a:t>
            </a:r>
            <a:r>
              <a:rPr lang="en-US" sz="2800" spc="-300" dirty="0"/>
              <a:t>V </a:t>
            </a:r>
            <a:r>
              <a:rPr lang="en-US" sz="2800" dirty="0"/>
              <a:t>M has its own </a:t>
            </a:r>
            <a:r>
              <a:rPr lang="en-US" sz="2800" spc="-300" dirty="0"/>
              <a:t>M A </a:t>
            </a:r>
            <a:r>
              <a:rPr lang="en-US" sz="2800" dirty="0"/>
              <a:t>C address</a:t>
            </a:r>
          </a:p>
        </p:txBody>
      </p:sp>
    </p:spTree>
    <p:extLst>
      <p:ext uri="{BB962C8B-B14F-4D97-AF65-F5344CB8AC3E}">
        <p14:creationId xmlns:p14="http://schemas.microsoft.com/office/powerpoint/2010/main" val="1013772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3D89E-14FC-D90E-794E-EF97C9A9362D}"/>
              </a:ext>
            </a:extLst>
          </p:cNvPr>
          <p:cNvSpPr>
            <a:spLocks noGrp="1"/>
          </p:cNvSpPr>
          <p:nvPr>
            <p:ph type="title"/>
          </p:nvPr>
        </p:nvSpPr>
        <p:spPr>
          <a:xfrm>
            <a:off x="523875" y="293636"/>
            <a:ext cx="11152188" cy="559572"/>
          </a:xfrm>
        </p:spPr>
        <p:txBody>
          <a:bodyPr wrap="square" lIns="0" tIns="18000" rIns="0" bIns="18000" anchor="ctr" anchorCtr="0">
            <a:spAutoFit/>
          </a:bodyPr>
          <a:lstStyle/>
          <a:p>
            <a:r>
              <a:rPr lang="en-US" sz="3400" dirty="0"/>
              <a:t>I/O Virtualization (2)</a:t>
            </a:r>
          </a:p>
        </p:txBody>
      </p:sp>
      <p:sp>
        <p:nvSpPr>
          <p:cNvPr id="3" name="Content Placeholder 2">
            <a:extLst>
              <a:ext uri="{FF2B5EF4-FFF2-40B4-BE49-F238E27FC236}">
                <a16:creationId xmlns:a16="http://schemas.microsoft.com/office/drawing/2014/main" id="{6D1A0E72-763A-72B7-5E6C-2C9896665520}"/>
              </a:ext>
            </a:extLst>
          </p:cNvPr>
          <p:cNvSpPr>
            <a:spLocks noGrp="1"/>
          </p:cNvSpPr>
          <p:nvPr>
            <p:ph sz="quarter" idx="13"/>
          </p:nvPr>
        </p:nvSpPr>
        <p:spPr>
          <a:xfrm>
            <a:off x="523875" y="1128391"/>
            <a:ext cx="11152187" cy="3360338"/>
          </a:xfrm>
        </p:spPr>
        <p:txBody>
          <a:bodyPr wrap="square" lIns="0" tIns="18000" rIns="0" bIns="18000" anchor="ctr" anchorCtr="0">
            <a:spAutoFit/>
          </a:bodyPr>
          <a:lstStyle/>
          <a:p>
            <a:pPr marL="342900" indent="-342900">
              <a:spcBef>
                <a:spcPts val="600"/>
              </a:spcBef>
            </a:pPr>
            <a:r>
              <a:rPr lang="en-US" sz="2800" b="1" spc="-300" dirty="0"/>
              <a:t>I O M </a:t>
            </a:r>
            <a:r>
              <a:rPr lang="en-US" sz="2800" b="1" spc="-300" dirty="0" err="1"/>
              <a:t>M</a:t>
            </a:r>
            <a:r>
              <a:rPr lang="en-US" sz="2800" b="1" spc="-300" dirty="0"/>
              <a:t> </a:t>
            </a:r>
            <a:r>
              <a:rPr lang="en-US" sz="2800" b="1" dirty="0"/>
              <a:t>U</a:t>
            </a:r>
            <a:r>
              <a:rPr lang="en-US" sz="2800" dirty="0"/>
              <a:t> is much like the normal </a:t>
            </a:r>
            <a:r>
              <a:rPr lang="en-US" sz="2800" spc="-300" dirty="0"/>
              <a:t>M </a:t>
            </a:r>
            <a:r>
              <a:rPr lang="en-US" sz="2800" spc="-300" dirty="0" err="1"/>
              <a:t>M</a:t>
            </a:r>
            <a:r>
              <a:rPr lang="en-US" sz="2800" spc="-300" dirty="0"/>
              <a:t> </a:t>
            </a:r>
            <a:r>
              <a:rPr lang="en-US" sz="2800" dirty="0"/>
              <a:t>U, but virtualizes I/O</a:t>
            </a:r>
          </a:p>
          <a:p>
            <a:pPr marL="342900" indent="-342900">
              <a:spcBef>
                <a:spcPts val="600"/>
              </a:spcBef>
            </a:pPr>
            <a:r>
              <a:rPr lang="en-US" sz="2800" b="1" dirty="0"/>
              <a:t>Device pass through</a:t>
            </a:r>
            <a:r>
              <a:rPr lang="en-US" sz="2800" dirty="0"/>
              <a:t> allows the device to be directly assigned to a </a:t>
            </a:r>
            <a:r>
              <a:rPr lang="en-US" sz="2800" spc="-300" dirty="0"/>
              <a:t>V </a:t>
            </a:r>
            <a:r>
              <a:rPr lang="en-US" sz="2800" dirty="0"/>
              <a:t>M</a:t>
            </a:r>
          </a:p>
          <a:p>
            <a:pPr marL="829818" lvl="1" indent="-342900"/>
            <a:r>
              <a:rPr lang="en-US" sz="2800" dirty="0"/>
              <a:t>Device address not same as physical address</a:t>
            </a:r>
          </a:p>
          <a:p>
            <a:pPr marL="829818" lvl="1" indent="-342900"/>
            <a:r>
              <a:rPr lang="en-US" sz="2800" spc="-300" dirty="0"/>
              <a:t>I O M </a:t>
            </a:r>
            <a:r>
              <a:rPr lang="en-US" sz="2800" spc="-300" dirty="0" err="1"/>
              <a:t>M</a:t>
            </a:r>
            <a:r>
              <a:rPr lang="en-US" sz="2800" spc="-300" dirty="0"/>
              <a:t> </a:t>
            </a:r>
            <a:r>
              <a:rPr lang="en-US" sz="2800" dirty="0"/>
              <a:t>U translates device addresses to the actual physical addresses, using page tables</a:t>
            </a:r>
          </a:p>
          <a:p>
            <a:pPr marL="829818" lvl="1" indent="-342900"/>
            <a:r>
              <a:rPr lang="en-US" sz="2800" spc="-300" dirty="0"/>
              <a:t>D M </a:t>
            </a:r>
            <a:r>
              <a:rPr lang="en-US" sz="2800" dirty="0"/>
              <a:t>A from </a:t>
            </a:r>
            <a:r>
              <a:rPr lang="en-US" sz="2800" spc="-300" dirty="0"/>
              <a:t>V M </a:t>
            </a:r>
            <a:r>
              <a:rPr lang="en-US" sz="2800" dirty="0"/>
              <a:t>1’s device cannot trample over </a:t>
            </a:r>
            <a:r>
              <a:rPr lang="en-US" sz="2800" spc="-300" dirty="0"/>
              <a:t>V M </a:t>
            </a:r>
            <a:r>
              <a:rPr lang="en-US" sz="2800" dirty="0"/>
              <a:t>2’s memory</a:t>
            </a:r>
          </a:p>
        </p:txBody>
      </p:sp>
      <p:pic>
        <p:nvPicPr>
          <p:cNvPr id="6" name="Picture 5" descr="A flowchart shows the interpretation of addresses in I or O virtualization.&#10;Long description is available in notes, press F6">
            <a:extLst>
              <a:ext uri="{FF2B5EF4-FFF2-40B4-BE49-F238E27FC236}">
                <a16:creationId xmlns:a16="http://schemas.microsoft.com/office/drawing/2014/main" id="{E2C187E2-BF0E-4FA9-9703-AC7BD6ACD1E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06220" y="4746980"/>
            <a:ext cx="11003312" cy="1282898"/>
          </a:xfrm>
          <a:prstGeom prst="rect">
            <a:avLst/>
          </a:prstGeom>
        </p:spPr>
      </p:pic>
    </p:spTree>
    <p:extLst>
      <p:ext uri="{BB962C8B-B14F-4D97-AF65-F5344CB8AC3E}">
        <p14:creationId xmlns:p14="http://schemas.microsoft.com/office/powerpoint/2010/main" val="161990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2012528" y="2837047"/>
            <a:ext cx="8170123" cy="1390568"/>
          </a:xfrm>
        </p:spPr>
        <p:txBody>
          <a:bodyPr wrap="square" lIns="0" tIns="18000" rIns="0" bIns="18000" anchor="ctr" anchorCtr="0">
            <a:spAutoFit/>
          </a:bodyPr>
          <a:lstStyle/>
          <a:p>
            <a:pPr algn="ctr"/>
            <a:r>
              <a:rPr lang="en-US" sz="4400"/>
              <a:t>Containers and </a:t>
            </a:r>
            <a:r>
              <a:rPr lang="en-US" sz="4400" spc="-500"/>
              <a:t>O </a:t>
            </a:r>
            <a:r>
              <a:rPr lang="en-US" sz="4400"/>
              <a:t>S-level Virtualization</a:t>
            </a:r>
          </a:p>
        </p:txBody>
      </p:sp>
    </p:spTree>
    <p:extLst>
      <p:ext uri="{BB962C8B-B14F-4D97-AF65-F5344CB8AC3E}">
        <p14:creationId xmlns:p14="http://schemas.microsoft.com/office/powerpoint/2010/main" val="752891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0606-1C86-9198-301C-D5DF9A10612A}"/>
              </a:ext>
            </a:extLst>
          </p:cNvPr>
          <p:cNvSpPr>
            <a:spLocks noGrp="1"/>
          </p:cNvSpPr>
          <p:nvPr>
            <p:ph type="title"/>
          </p:nvPr>
        </p:nvSpPr>
        <p:spPr>
          <a:xfrm>
            <a:off x="554736" y="283057"/>
            <a:ext cx="11082528" cy="559572"/>
          </a:xfrm>
        </p:spPr>
        <p:txBody>
          <a:bodyPr lIns="0" tIns="18000" rIns="0" bIns="18000" anchor="ctr">
            <a:spAutoFit/>
          </a:bodyPr>
          <a:lstStyle/>
          <a:p>
            <a:r>
              <a:rPr kumimoji="0" lang="en-US" sz="3400" b="1" i="0" u="none" strike="noStrike" kern="0" cap="none" spc="0" normalizeH="0" baseline="0" dirty="0">
                <a:ln>
                  <a:noFill/>
                </a:ln>
                <a:solidFill>
                  <a:srgbClr val="007FA3"/>
                </a:solidFill>
                <a:effectLst/>
                <a:uLnTx/>
                <a:uFillTx/>
                <a:latin typeface="Arial"/>
                <a:cs typeface="Times New Roman"/>
                <a:sym typeface="Times New Roman"/>
              </a:rPr>
              <a:t>Containers are Great</a:t>
            </a:r>
            <a:endParaRPr lang="en-US" dirty="0"/>
          </a:p>
        </p:txBody>
      </p:sp>
      <p:sp>
        <p:nvSpPr>
          <p:cNvPr id="3" name="Content Placeholder 2">
            <a:extLst>
              <a:ext uri="{FF2B5EF4-FFF2-40B4-BE49-F238E27FC236}">
                <a16:creationId xmlns:a16="http://schemas.microsoft.com/office/drawing/2014/main" id="{39D4ECF5-A271-C265-DEF8-96B85052AE19}"/>
              </a:ext>
            </a:extLst>
          </p:cNvPr>
          <p:cNvSpPr>
            <a:spLocks noGrp="1"/>
          </p:cNvSpPr>
          <p:nvPr>
            <p:ph sz="quarter" idx="13"/>
          </p:nvPr>
        </p:nvSpPr>
        <p:spPr>
          <a:xfrm>
            <a:off x="536448" y="979188"/>
            <a:ext cx="4131384" cy="4729944"/>
          </a:xfrm>
        </p:spPr>
        <p:txBody>
          <a:bodyPr wrap="square" lIns="0" tIns="18000" rIns="0" bIns="18000" anchor="ctr">
            <a:spAutoFit/>
          </a:bodyPr>
          <a:lstStyle/>
          <a:p>
            <a:pPr marL="0" marR="0" lvl="0" indent="0" algn="l" defTabSz="914400" rtl="0" eaLnBrk="1" fontAlgn="auto" latinLnBrk="0" hangingPunct="1">
              <a:lnSpc>
                <a:spcPct val="100000"/>
              </a:lnSpc>
              <a:spcBef>
                <a:spcPts val="600"/>
              </a:spcBef>
              <a:spcAft>
                <a:spcPts val="0"/>
              </a:spcAft>
              <a:buClr>
                <a:srgbClr val="007FA3"/>
              </a:buClr>
              <a:buSzPct val="100000"/>
              <a:buFont typeface="Arial"/>
              <a:buNone/>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Just pack your goods in a standard container, and they can be handled by:</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Trucks on the road</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Port</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Ship</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Port on other side of the world</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Train on other side of the world</a:t>
            </a:r>
          </a:p>
        </p:txBody>
      </p:sp>
      <p:pic>
        <p:nvPicPr>
          <p:cNvPr id="10" name="Picture 9" descr="A front shot of a goods carrying truck. ">
            <a:extLst>
              <a:ext uri="{FF2B5EF4-FFF2-40B4-BE49-F238E27FC236}">
                <a16:creationId xmlns:a16="http://schemas.microsoft.com/office/drawing/2014/main" id="{5FB0D283-C2FB-05D0-A301-192A6AC5BDFC}"/>
              </a:ext>
            </a:extLst>
          </p:cNvPr>
          <p:cNvPicPr>
            <a:picLocks noChangeAspect="1"/>
          </p:cNvPicPr>
          <p:nvPr/>
        </p:nvPicPr>
        <p:blipFill>
          <a:blip r:embed="rId2"/>
          <a:stretch>
            <a:fillRect/>
          </a:stretch>
        </p:blipFill>
        <p:spPr>
          <a:xfrm>
            <a:off x="4919559" y="1154434"/>
            <a:ext cx="3414231" cy="2267849"/>
          </a:xfrm>
          <a:prstGeom prst="rect">
            <a:avLst/>
          </a:prstGeom>
        </p:spPr>
      </p:pic>
      <p:sp>
        <p:nvSpPr>
          <p:cNvPr id="4" name="Content Placeholder 3">
            <a:extLst>
              <a:ext uri="{FF2B5EF4-FFF2-40B4-BE49-F238E27FC236}">
                <a16:creationId xmlns:a16="http://schemas.microsoft.com/office/drawing/2014/main" id="{3F46BAF0-58CD-EE4D-11A6-1C6332102529}"/>
              </a:ext>
            </a:extLst>
          </p:cNvPr>
          <p:cNvSpPr>
            <a:spLocks noGrp="1"/>
          </p:cNvSpPr>
          <p:nvPr>
            <p:ph sz="quarter" idx="14"/>
          </p:nvPr>
        </p:nvSpPr>
        <p:spPr>
          <a:xfrm>
            <a:off x="4937760" y="3489545"/>
            <a:ext cx="950976" cy="221018"/>
          </a:xfrm>
        </p:spPr>
        <p:txBody>
          <a:bodyPr wrap="square" lIns="0" tIns="18000" rIns="0" bIns="18000" anchor="ctr">
            <a:spAutoFit/>
          </a:bodyPr>
          <a:lstStyle/>
          <a:p>
            <a:pPr marL="101600" indent="-101600">
              <a:buNone/>
            </a:pPr>
            <a:r>
              <a:rPr lang="en-US" sz="1200" dirty="0" err="1"/>
              <a:t>Soleg</a:t>
            </a:r>
            <a:r>
              <a:rPr lang="en-US" sz="1200" dirty="0"/>
              <a:t>/123</a:t>
            </a:r>
            <a:r>
              <a:rPr lang="en-US" sz="100" dirty="0"/>
              <a:t> </a:t>
            </a:r>
            <a:r>
              <a:rPr lang="en-US" sz="1200" dirty="0"/>
              <a:t>R</a:t>
            </a:r>
            <a:r>
              <a:rPr lang="en-US" sz="100" dirty="0"/>
              <a:t> </a:t>
            </a:r>
            <a:r>
              <a:rPr lang="en-US" sz="1200" dirty="0"/>
              <a:t>F</a:t>
            </a:r>
          </a:p>
        </p:txBody>
      </p:sp>
      <p:pic>
        <p:nvPicPr>
          <p:cNvPr id="12" name="Picture 11" descr="A side view shot of a loaded container ship named Lica Maersk.">
            <a:extLst>
              <a:ext uri="{FF2B5EF4-FFF2-40B4-BE49-F238E27FC236}">
                <a16:creationId xmlns:a16="http://schemas.microsoft.com/office/drawing/2014/main" id="{1C1DCFE9-3FD0-3456-15C4-08097FF5AB3D}"/>
              </a:ext>
            </a:extLst>
          </p:cNvPr>
          <p:cNvPicPr>
            <a:picLocks noChangeAspect="1"/>
          </p:cNvPicPr>
          <p:nvPr/>
        </p:nvPicPr>
        <p:blipFill>
          <a:blip r:embed="rId3"/>
          <a:stretch>
            <a:fillRect/>
          </a:stretch>
        </p:blipFill>
        <p:spPr>
          <a:xfrm>
            <a:off x="4937731" y="3765585"/>
            <a:ext cx="3475074" cy="2115262"/>
          </a:xfrm>
          <a:prstGeom prst="rect">
            <a:avLst/>
          </a:prstGeom>
        </p:spPr>
      </p:pic>
      <p:sp>
        <p:nvSpPr>
          <p:cNvPr id="5" name="Content Placeholder 4">
            <a:extLst>
              <a:ext uri="{FF2B5EF4-FFF2-40B4-BE49-F238E27FC236}">
                <a16:creationId xmlns:a16="http://schemas.microsoft.com/office/drawing/2014/main" id="{3807F019-8875-4612-62BF-664ACAED14A1}"/>
              </a:ext>
            </a:extLst>
          </p:cNvPr>
          <p:cNvSpPr>
            <a:spLocks noGrp="1"/>
          </p:cNvSpPr>
          <p:nvPr>
            <p:ph sz="quarter" idx="15"/>
          </p:nvPr>
        </p:nvSpPr>
        <p:spPr>
          <a:xfrm>
            <a:off x="4937760" y="6027544"/>
            <a:ext cx="1078992" cy="221018"/>
          </a:xfrm>
        </p:spPr>
        <p:txBody>
          <a:bodyPr wrap="square" lIns="0" tIns="18000" rIns="0" bIns="18000" anchor="ctr">
            <a:spAutoFit/>
          </a:bodyPr>
          <a:lstStyle/>
          <a:p>
            <a:pPr marL="101600" indent="-101600">
              <a:buNone/>
            </a:pPr>
            <a:r>
              <a:rPr lang="en-US" sz="1200" dirty="0">
                <a:effectLst/>
                <a:latin typeface="Arial" panose="020B0604020202020204" pitchFamily="34" charset="0"/>
                <a:ea typeface="Calibri" panose="020F0502020204030204" pitchFamily="34" charset="0"/>
                <a:cs typeface="Arial" panose="020B0604020202020204" pitchFamily="34" charset="0"/>
              </a:rPr>
              <a:t>Bernard </a:t>
            </a:r>
            <a:r>
              <a:rPr lang="en-US" sz="1200" dirty="0" err="1">
                <a:effectLst/>
                <a:latin typeface="Arial" panose="020B0604020202020204" pitchFamily="34" charset="0"/>
                <a:ea typeface="Calibri" panose="020F0502020204030204" pitchFamily="34" charset="0"/>
                <a:cs typeface="Arial" panose="020B0604020202020204" pitchFamily="34" charset="0"/>
              </a:rPr>
              <a:t>Spragg</a:t>
            </a:r>
            <a:endParaRPr lang="en-US" sz="1200" dirty="0">
              <a:latin typeface="Arial" panose="020B0604020202020204" pitchFamily="34" charset="0"/>
              <a:cs typeface="Arial" panose="020B0604020202020204" pitchFamily="34" charset="0"/>
            </a:endParaRPr>
          </a:p>
        </p:txBody>
      </p:sp>
      <p:pic>
        <p:nvPicPr>
          <p:cNvPr id="11" name="Picture 10" descr="An aeiral shot of a container port in Sydney. ">
            <a:extLst>
              <a:ext uri="{FF2B5EF4-FFF2-40B4-BE49-F238E27FC236}">
                <a16:creationId xmlns:a16="http://schemas.microsoft.com/office/drawing/2014/main" id="{0F6A848E-8CE5-DED1-43C6-A13B590FDDEF}"/>
              </a:ext>
            </a:extLst>
          </p:cNvPr>
          <p:cNvPicPr>
            <a:picLocks noChangeAspect="1"/>
          </p:cNvPicPr>
          <p:nvPr/>
        </p:nvPicPr>
        <p:blipFill>
          <a:blip r:embed="rId4"/>
          <a:stretch>
            <a:fillRect/>
          </a:stretch>
        </p:blipFill>
        <p:spPr>
          <a:xfrm>
            <a:off x="8567229" y="1094300"/>
            <a:ext cx="3057212" cy="2287332"/>
          </a:xfrm>
          <a:prstGeom prst="rect">
            <a:avLst/>
          </a:prstGeom>
        </p:spPr>
      </p:pic>
      <p:sp>
        <p:nvSpPr>
          <p:cNvPr id="6" name="Content Placeholder 5">
            <a:extLst>
              <a:ext uri="{FF2B5EF4-FFF2-40B4-BE49-F238E27FC236}">
                <a16:creationId xmlns:a16="http://schemas.microsoft.com/office/drawing/2014/main" id="{53EFD88B-7B25-B54E-52E2-B67AAE683431}"/>
              </a:ext>
            </a:extLst>
          </p:cNvPr>
          <p:cNvSpPr>
            <a:spLocks noGrp="1"/>
          </p:cNvSpPr>
          <p:nvPr>
            <p:ph sz="quarter" idx="16"/>
          </p:nvPr>
        </p:nvSpPr>
        <p:spPr>
          <a:xfrm>
            <a:off x="8577072" y="3471195"/>
            <a:ext cx="1883664" cy="221018"/>
          </a:xfrm>
        </p:spPr>
        <p:txBody>
          <a:bodyPr wrap="square" lIns="0" tIns="18000" rIns="0" bIns="18000" anchor="ctr">
            <a:spAutoFit/>
          </a:bodyPr>
          <a:lstStyle/>
          <a:p>
            <a:pPr marL="101600" indent="-101600">
              <a:buNone/>
            </a:pPr>
            <a:r>
              <a:rPr lang="en-US" sz="1200" dirty="0">
                <a:effectLst/>
                <a:latin typeface="Arial" panose="020B0604020202020204" pitchFamily="34" charset="0"/>
                <a:ea typeface="Calibri" panose="020F0502020204030204" pitchFamily="34" charset="0"/>
                <a:cs typeface="Arial" panose="020B0604020202020204" pitchFamily="34" charset="0"/>
              </a:rPr>
              <a:t>Travel mania/Shutterstock</a:t>
            </a:r>
            <a:endParaRPr lang="en-US" sz="1200" dirty="0">
              <a:latin typeface="Arial" panose="020B0604020202020204" pitchFamily="34" charset="0"/>
              <a:cs typeface="Arial" panose="020B0604020202020204" pitchFamily="34" charset="0"/>
            </a:endParaRPr>
          </a:p>
        </p:txBody>
      </p:sp>
      <p:pic>
        <p:nvPicPr>
          <p:cNvPr id="9" name="Picture 8" descr="A wide view shot of intermodal container train with 2 mountains in the background. ">
            <a:extLst>
              <a:ext uri="{FF2B5EF4-FFF2-40B4-BE49-F238E27FC236}">
                <a16:creationId xmlns:a16="http://schemas.microsoft.com/office/drawing/2014/main" id="{1EDAAB21-1593-2AC9-F143-4F1CAA4AEEF7}"/>
              </a:ext>
            </a:extLst>
          </p:cNvPr>
          <p:cNvPicPr>
            <a:picLocks noChangeAspect="1"/>
          </p:cNvPicPr>
          <p:nvPr/>
        </p:nvPicPr>
        <p:blipFill>
          <a:blip r:embed="rId5"/>
          <a:stretch>
            <a:fillRect/>
          </a:stretch>
        </p:blipFill>
        <p:spPr>
          <a:xfrm>
            <a:off x="8559904" y="4227078"/>
            <a:ext cx="3050007" cy="1637373"/>
          </a:xfrm>
          <a:prstGeom prst="rect">
            <a:avLst/>
          </a:prstGeom>
        </p:spPr>
      </p:pic>
      <p:sp>
        <p:nvSpPr>
          <p:cNvPr id="7" name="Content Placeholder 6">
            <a:extLst>
              <a:ext uri="{FF2B5EF4-FFF2-40B4-BE49-F238E27FC236}">
                <a16:creationId xmlns:a16="http://schemas.microsoft.com/office/drawing/2014/main" id="{049D4E54-F11C-B0CC-8814-44A27A70A0C1}"/>
              </a:ext>
            </a:extLst>
          </p:cNvPr>
          <p:cNvSpPr>
            <a:spLocks noGrp="1"/>
          </p:cNvSpPr>
          <p:nvPr>
            <p:ph sz="quarter" idx="17"/>
          </p:nvPr>
        </p:nvSpPr>
        <p:spPr>
          <a:xfrm>
            <a:off x="8577072" y="6027544"/>
            <a:ext cx="1627632" cy="221018"/>
          </a:xfrm>
        </p:spPr>
        <p:txBody>
          <a:bodyPr wrap="square" lIns="0" tIns="18000" rIns="0" bIns="18000" anchor="ctr">
            <a:spAutoFit/>
          </a:bodyPr>
          <a:lstStyle/>
          <a:p>
            <a:pPr marL="0" indent="0">
              <a:buNone/>
            </a:pPr>
            <a:r>
              <a:rPr lang="en-US" sz="1200" dirty="0">
                <a:effectLst/>
                <a:latin typeface="Arial" panose="020B0604020202020204" pitchFamily="34" charset="0"/>
                <a:ea typeface="Calibri" panose="020F0502020204030204" pitchFamily="34" charset="0"/>
                <a:cs typeface="Arial" panose="020B0604020202020204" pitchFamily="34" charset="0"/>
              </a:rPr>
              <a:t>RAW-films/Shutterstock </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1366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523875" y="303120"/>
            <a:ext cx="11152188" cy="559572"/>
          </a:xfrm>
        </p:spPr>
        <p:txBody>
          <a:bodyPr wrap="square" lIns="0" tIns="18000" rIns="0" bIns="18000" anchor="ctr" anchorCtr="0">
            <a:spAutoFit/>
          </a:bodyPr>
          <a:lstStyle/>
          <a:p>
            <a:r>
              <a:rPr lang="en-US" sz="3400" dirty="0"/>
              <a:t>Software Containers: Virtual Appliances</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523843" y="1344705"/>
            <a:ext cx="11152220" cy="4452945"/>
          </a:xfrm>
        </p:spPr>
        <p:txBody>
          <a:bodyPr wrap="square" lIns="0" tIns="18000" rIns="0" bIns="18000" anchor="ctr" anchorCtr="0">
            <a:spAutoFit/>
          </a:bodyPr>
          <a:lstStyle/>
          <a:p>
            <a:pPr marL="342900" indent="-342900">
              <a:spcBef>
                <a:spcPts val="600"/>
              </a:spcBef>
            </a:pPr>
            <a:r>
              <a:rPr lang="en-US" sz="2800" dirty="0">
                <a:latin typeface="Arial" panose="020B0604020202020204" pitchFamily="34" charset="0"/>
                <a:cs typeface="Arial" panose="020B0604020202020204" pitchFamily="34" charset="0"/>
              </a:rPr>
              <a:t>Same idea with software containers</a:t>
            </a:r>
          </a:p>
          <a:p>
            <a:pPr marL="829818" lvl="1" indent="-342900"/>
            <a:r>
              <a:rPr lang="en-US" sz="2800" dirty="0">
                <a:latin typeface="Arial" panose="020B0604020202020204" pitchFamily="34" charset="0"/>
                <a:cs typeface="Arial" panose="020B0604020202020204" pitchFamily="34" charset="0"/>
              </a:rPr>
              <a:t>Build/package your software into a container once</a:t>
            </a:r>
          </a:p>
          <a:p>
            <a:pPr marL="829818" lvl="1" indent="-342900"/>
            <a:r>
              <a:rPr lang="en-US" sz="2800" dirty="0">
                <a:latin typeface="Arial" panose="020B0604020202020204" pitchFamily="34" charset="0"/>
                <a:cs typeface="Arial" panose="020B0604020202020204" pitchFamily="34" charset="0"/>
              </a:rPr>
              <a:t>Now it runs on my machine, your machine, the cloud, etc.</a:t>
            </a:r>
          </a:p>
          <a:p>
            <a:pPr marL="342900" indent="-342900">
              <a:spcBef>
                <a:spcPts val="600"/>
              </a:spcBef>
            </a:pPr>
            <a:r>
              <a:rPr lang="en-US" sz="2800" dirty="0">
                <a:latin typeface="Arial" panose="020B0604020202020204" pitchFamily="34" charset="0"/>
                <a:cs typeface="Arial" panose="020B0604020202020204" pitchFamily="34" charset="0"/>
              </a:rPr>
              <a:t>We can do this with </a:t>
            </a:r>
            <a:r>
              <a:rPr lang="en-US" sz="2800" spc="-300" dirty="0">
                <a:latin typeface="Arial" panose="020B0604020202020204" pitchFamily="34" charset="0"/>
                <a:cs typeface="Arial" panose="020B0604020202020204" pitchFamily="34" charset="0"/>
              </a:rPr>
              <a:t>V M </a:t>
            </a:r>
            <a:r>
              <a:rPr lang="en-US" sz="2800" dirty="0">
                <a:latin typeface="Arial" panose="020B0604020202020204" pitchFamily="34" charset="0"/>
                <a:cs typeface="Arial" panose="020B0604020202020204" pitchFamily="34" charset="0"/>
              </a:rPr>
              <a:t>s and a hypervisor: virtual appliance</a:t>
            </a:r>
          </a:p>
          <a:p>
            <a:pPr marL="342900" indent="-342900">
              <a:spcBef>
                <a:spcPts val="600"/>
              </a:spcBef>
            </a:pPr>
            <a:r>
              <a:rPr lang="en-US" sz="2800" dirty="0">
                <a:latin typeface="Arial" panose="020B0604020202020204" pitchFamily="34" charset="0"/>
                <a:cs typeface="Arial" panose="020B0604020202020204" pitchFamily="34" charset="0"/>
              </a:rPr>
              <a:t>But that sounds overkill:</a:t>
            </a:r>
          </a:p>
          <a:p>
            <a:pPr marL="829818" lvl="1" indent="-342900"/>
            <a:r>
              <a:rPr lang="en-US" sz="2800" dirty="0">
                <a:latin typeface="Arial" panose="020B0604020202020204" pitchFamily="34" charset="0"/>
                <a:cs typeface="Arial" panose="020B0604020202020204" pitchFamily="34" charset="0"/>
              </a:rPr>
              <a:t>We don’t need a whole separate </a:t>
            </a:r>
            <a:r>
              <a:rPr lang="en-US" sz="2800" spc="-300" dirty="0">
                <a:latin typeface="Arial" panose="020B0604020202020204" pitchFamily="34" charset="0"/>
                <a:cs typeface="Arial" panose="020B0604020202020204" pitchFamily="34" charset="0"/>
              </a:rPr>
              <a:t>O </a:t>
            </a:r>
            <a:r>
              <a:rPr lang="en-US" sz="2800" dirty="0">
                <a:latin typeface="Arial" panose="020B0604020202020204" pitchFamily="34" charset="0"/>
                <a:cs typeface="Arial" panose="020B0604020202020204" pitchFamily="34" charset="0"/>
              </a:rPr>
              <a:t>S</a:t>
            </a:r>
          </a:p>
          <a:p>
            <a:pPr marL="829818" lvl="1" indent="-342900"/>
            <a:r>
              <a:rPr lang="en-US" sz="2800" dirty="0">
                <a:latin typeface="Arial" panose="020B0604020202020204" pitchFamily="34" charset="0"/>
                <a:cs typeface="Arial" panose="020B0604020202020204" pitchFamily="34" charset="0"/>
              </a:rPr>
              <a:t>We don’t need virtualized hardware</a:t>
            </a:r>
          </a:p>
          <a:p>
            <a:pPr marL="829818" lvl="1" indent="-342900"/>
            <a:r>
              <a:rPr lang="en-US" sz="2800" dirty="0">
                <a:latin typeface="Arial" panose="020B0604020202020204" pitchFamily="34" charset="0"/>
                <a:cs typeface="Arial" panose="020B0604020202020204" pitchFamily="34" charset="0"/>
              </a:rPr>
              <a:t>All we need is our own sandboxed “view” of the file system, users, processes, etc.</a:t>
            </a:r>
          </a:p>
        </p:txBody>
      </p:sp>
    </p:spTree>
    <p:extLst>
      <p:ext uri="{BB962C8B-B14F-4D97-AF65-F5344CB8AC3E}">
        <p14:creationId xmlns:p14="http://schemas.microsoft.com/office/powerpoint/2010/main" val="2060475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7CF2-CE56-FDCF-A77C-7E46BE29F6AC}"/>
              </a:ext>
            </a:extLst>
          </p:cNvPr>
          <p:cNvSpPr>
            <a:spLocks noGrp="1"/>
          </p:cNvSpPr>
          <p:nvPr>
            <p:ph type="title"/>
          </p:nvPr>
        </p:nvSpPr>
        <p:spPr>
          <a:xfrm>
            <a:off x="554736" y="283057"/>
            <a:ext cx="11082528" cy="559572"/>
          </a:xfrm>
        </p:spPr>
        <p:txBody>
          <a:bodyPr lIns="0" tIns="18000" rIns="0" bIns="18000" anchor="ctr" anchorCtr="0">
            <a:spAutoFit/>
          </a:bodyPr>
          <a:lstStyle/>
          <a:p>
            <a:r>
              <a:rPr kumimoji="0" lang="en-US" sz="3400" b="1" i="0" u="none" strike="noStrike" kern="0" cap="none" spc="-500" normalizeH="0" baseline="0" dirty="0">
                <a:ln>
                  <a:noFill/>
                </a:ln>
                <a:solidFill>
                  <a:srgbClr val="007FA3"/>
                </a:solidFill>
                <a:effectLst/>
                <a:uLnTx/>
                <a:uFillTx/>
                <a:latin typeface="Arial"/>
                <a:cs typeface="Times New Roman"/>
                <a:sym typeface="Times New Roman"/>
              </a:rPr>
              <a:t>O </a:t>
            </a:r>
            <a:r>
              <a:rPr kumimoji="0" lang="en-US" sz="3400" b="1" i="0" u="none" strike="noStrike" kern="0" cap="none" spc="0" normalizeH="0" baseline="0" dirty="0">
                <a:ln>
                  <a:noFill/>
                </a:ln>
                <a:solidFill>
                  <a:srgbClr val="007FA3"/>
                </a:solidFill>
                <a:effectLst/>
                <a:uLnTx/>
                <a:uFillTx/>
                <a:latin typeface="Arial"/>
                <a:cs typeface="Times New Roman"/>
                <a:sym typeface="Times New Roman"/>
              </a:rPr>
              <a:t>S-level Virtualization (1)</a:t>
            </a:r>
            <a:endParaRPr lang="en-US" dirty="0"/>
          </a:p>
        </p:txBody>
      </p:sp>
      <p:sp>
        <p:nvSpPr>
          <p:cNvPr id="3" name="Content Placeholder 2">
            <a:extLst>
              <a:ext uri="{FF2B5EF4-FFF2-40B4-BE49-F238E27FC236}">
                <a16:creationId xmlns:a16="http://schemas.microsoft.com/office/drawing/2014/main" id="{F49257D1-E3A4-ED26-368E-40E5385C36D3}"/>
              </a:ext>
            </a:extLst>
          </p:cNvPr>
          <p:cNvSpPr>
            <a:spLocks noGrp="1"/>
          </p:cNvSpPr>
          <p:nvPr>
            <p:ph sz="quarter" idx="13"/>
          </p:nvPr>
        </p:nvSpPr>
        <p:spPr>
          <a:xfrm>
            <a:off x="517610" y="1109220"/>
            <a:ext cx="11193352" cy="2421620"/>
          </a:xfrm>
        </p:spPr>
        <p:txBody>
          <a:bodyPr wrap="square" lIns="0" tIns="18000" rIns="0" bIns="18000" anchor="ctr" anchorCtr="0">
            <a:spAutoFit/>
          </a:bodyPr>
          <a:lstStyle/>
          <a:p>
            <a:pPr marL="285750" marR="0" lvl="0" indent="-28575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So opt for </a:t>
            </a:r>
            <a:r>
              <a:rPr kumimoji="0" lang="en-US" sz="2800" b="0" i="0" u="none" strike="noStrike" kern="0" cap="none" spc="-300" normalizeH="0" baseline="0" dirty="0">
                <a:ln>
                  <a:noFill/>
                </a:ln>
                <a:solidFill>
                  <a:srgbClr val="000000"/>
                </a:solidFill>
                <a:effectLst/>
                <a:uLnTx/>
                <a:uFillTx/>
                <a:latin typeface="Arial"/>
                <a:cs typeface="Arial"/>
                <a:sym typeface="Arial"/>
              </a:rPr>
              <a:t>O </a:t>
            </a:r>
            <a:r>
              <a:rPr kumimoji="0" lang="en-US" sz="2800" b="0" i="0" u="none" strike="noStrike" kern="0" cap="none" spc="0" normalizeH="0" baseline="0" dirty="0">
                <a:ln>
                  <a:noFill/>
                </a:ln>
                <a:solidFill>
                  <a:srgbClr val="000000"/>
                </a:solidFill>
                <a:effectLst/>
                <a:uLnTx/>
                <a:uFillTx/>
                <a:latin typeface="Arial"/>
                <a:cs typeface="Arial"/>
                <a:sym typeface="Arial"/>
              </a:rPr>
              <a:t>S-level (rather than </a:t>
            </a:r>
            <a:r>
              <a:rPr kumimoji="0" lang="en-US" sz="2800" b="0" i="0" u="none" strike="noStrike" kern="0" cap="none" spc="-300" normalizeH="0" baseline="0" dirty="0">
                <a:ln>
                  <a:noFill/>
                </a:ln>
                <a:solidFill>
                  <a:srgbClr val="000000"/>
                </a:solidFill>
                <a:effectLst/>
                <a:uLnTx/>
                <a:uFillTx/>
                <a:latin typeface="Arial"/>
                <a:cs typeface="Arial"/>
                <a:sym typeface="Arial"/>
              </a:rPr>
              <a:t>V M </a:t>
            </a:r>
            <a:r>
              <a:rPr kumimoji="0" lang="en-US" sz="2800" b="0" i="0" u="none" strike="noStrike" kern="0" cap="none" spc="0" normalizeH="0" baseline="0" dirty="0">
                <a:ln>
                  <a:noFill/>
                </a:ln>
                <a:solidFill>
                  <a:srgbClr val="000000"/>
                </a:solidFill>
                <a:effectLst/>
                <a:uLnTx/>
                <a:uFillTx/>
                <a:latin typeface="Arial"/>
                <a:cs typeface="Arial"/>
                <a:sym typeface="Arial"/>
              </a:rPr>
              <a:t>M-based) virtualization:</a:t>
            </a:r>
          </a:p>
          <a:p>
            <a:pPr marL="772668" marR="0" lvl="1" indent="-28575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Provide an isolated environment known as a</a:t>
            </a:r>
            <a:r>
              <a:rPr kumimoji="0" lang="en-US" sz="2800" b="1" i="0" u="none" strike="noStrike" kern="0" cap="none" spc="0" normalizeH="0" baseline="0" dirty="0">
                <a:ln>
                  <a:noFill/>
                </a:ln>
                <a:solidFill>
                  <a:srgbClr val="000000"/>
                </a:solidFill>
                <a:effectLst/>
                <a:uLnTx/>
                <a:uFillTx/>
                <a:latin typeface="Arial"/>
                <a:cs typeface="Arial"/>
                <a:sym typeface="Arial"/>
              </a:rPr>
              <a:t> container</a:t>
            </a:r>
          </a:p>
          <a:p>
            <a:pPr marL="772668" marR="0" lvl="1" indent="-28575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300" normalizeH="0" baseline="0" dirty="0">
                <a:ln>
                  <a:noFill/>
                </a:ln>
                <a:solidFill>
                  <a:srgbClr val="000000"/>
                </a:solidFill>
                <a:effectLst/>
                <a:uLnTx/>
                <a:uFillTx/>
                <a:latin typeface="Arial"/>
                <a:cs typeface="Arial"/>
                <a:sym typeface="Arial"/>
              </a:rPr>
              <a:t>O </a:t>
            </a:r>
            <a:r>
              <a:rPr kumimoji="0" lang="en-US" sz="2800" b="0" i="0" u="none" strike="noStrike" kern="0" cap="none" spc="0" normalizeH="0" baseline="0" dirty="0">
                <a:ln>
                  <a:noFill/>
                </a:ln>
                <a:solidFill>
                  <a:srgbClr val="000000"/>
                </a:solidFill>
                <a:effectLst/>
                <a:uLnTx/>
                <a:uFillTx/>
                <a:latin typeface="Arial"/>
                <a:cs typeface="Arial"/>
                <a:sym typeface="Arial"/>
              </a:rPr>
              <a:t>S primitives to sandbox file system, processes, users, resources, networking, etc. with private name spaces</a:t>
            </a:r>
          </a:p>
          <a:p>
            <a:pPr marL="772668" marR="0" lvl="1" indent="-28575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Much more lightweight than </a:t>
            </a:r>
            <a:r>
              <a:rPr kumimoji="0" lang="en-US" sz="2800" b="0" i="0" u="none" strike="noStrike" kern="0" cap="none" spc="-300" normalizeH="0" baseline="0" dirty="0">
                <a:ln>
                  <a:noFill/>
                </a:ln>
                <a:solidFill>
                  <a:srgbClr val="000000"/>
                </a:solidFill>
                <a:effectLst/>
                <a:uLnTx/>
                <a:uFillTx/>
                <a:latin typeface="Arial"/>
                <a:cs typeface="Arial"/>
                <a:sym typeface="Arial"/>
              </a:rPr>
              <a:t>V M </a:t>
            </a:r>
            <a:r>
              <a:rPr kumimoji="0" lang="en-US" sz="2800" b="0" i="0" u="none" strike="noStrike" kern="0" cap="none" spc="0" normalizeH="0" baseline="0" dirty="0">
                <a:ln>
                  <a:noFill/>
                </a:ln>
                <a:solidFill>
                  <a:srgbClr val="000000"/>
                </a:solidFill>
                <a:effectLst/>
                <a:uLnTx/>
                <a:uFillTx/>
                <a:latin typeface="Arial"/>
                <a:cs typeface="Arial"/>
                <a:sym typeface="Arial"/>
              </a:rPr>
              <a:t>s!</a:t>
            </a:r>
          </a:p>
        </p:txBody>
      </p:sp>
      <p:sp>
        <p:nvSpPr>
          <p:cNvPr id="6" name="Content Placeholder 5">
            <a:extLst>
              <a:ext uri="{FF2B5EF4-FFF2-40B4-BE49-F238E27FC236}">
                <a16:creationId xmlns:a16="http://schemas.microsoft.com/office/drawing/2014/main" id="{C945BFF1-D0BC-734F-A76D-11D961D2F798}"/>
              </a:ext>
            </a:extLst>
          </p:cNvPr>
          <p:cNvSpPr>
            <a:spLocks noGrp="1"/>
          </p:cNvSpPr>
          <p:nvPr>
            <p:ph sz="quarter" idx="16"/>
          </p:nvPr>
        </p:nvSpPr>
        <p:spPr>
          <a:xfrm>
            <a:off x="554736" y="3578339"/>
            <a:ext cx="5541264" cy="2498564"/>
          </a:xfrm>
        </p:spPr>
        <p:txBody>
          <a:bodyPr wrap="square" lIns="0" tIns="18000" rIns="0" bIns="18000" anchor="ctr" anchorCtr="0">
            <a:sp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Platforms using these primitives: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Docker</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300" normalizeH="0" baseline="0" dirty="0">
                <a:ln>
                  <a:noFill/>
                </a:ln>
                <a:solidFill>
                  <a:srgbClr val="000000"/>
                </a:solidFill>
                <a:effectLst/>
                <a:uLnTx/>
                <a:uFillTx/>
                <a:latin typeface="Arial"/>
                <a:cs typeface="Arial"/>
                <a:sym typeface="Arial"/>
              </a:rPr>
              <a:t>L X </a:t>
            </a:r>
            <a:r>
              <a:rPr kumimoji="0" lang="en-US" sz="2800" b="0" i="0" u="none" strike="noStrike" kern="0" cap="none" spc="0" normalizeH="0" baseline="0" dirty="0">
                <a:ln>
                  <a:noFill/>
                </a:ln>
                <a:solidFill>
                  <a:srgbClr val="000000"/>
                </a:solidFill>
                <a:effectLst/>
                <a:uLnTx/>
                <a:uFillTx/>
                <a:latin typeface="Arial"/>
                <a:cs typeface="Arial"/>
                <a:sym typeface="Arial"/>
              </a:rPr>
              <a:t>C</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Kubernetes</a:t>
            </a:r>
          </a:p>
          <a:p>
            <a:pPr marL="829818" marR="0" lvl="1"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Amazon </a:t>
            </a:r>
            <a:r>
              <a:rPr kumimoji="0" lang="en-US" sz="2800" b="0" i="0" u="none" strike="noStrike" kern="0" cap="none" spc="-300" normalizeH="0" baseline="0" dirty="0">
                <a:ln>
                  <a:noFill/>
                </a:ln>
                <a:solidFill>
                  <a:srgbClr val="000000"/>
                </a:solidFill>
                <a:effectLst/>
                <a:uLnTx/>
                <a:uFillTx/>
                <a:latin typeface="Arial"/>
                <a:cs typeface="Arial"/>
                <a:sym typeface="Arial"/>
              </a:rPr>
              <a:t>E C </a:t>
            </a:r>
            <a:r>
              <a:rPr kumimoji="0" lang="en-US" sz="2800" b="0" i="0" u="none" strike="noStrike" kern="0" cap="none" spc="0" normalizeH="0" baseline="0" dirty="0">
                <a:ln>
                  <a:noFill/>
                </a:ln>
                <a:solidFill>
                  <a:srgbClr val="000000"/>
                </a:solidFill>
                <a:effectLst/>
                <a:uLnTx/>
                <a:uFillTx/>
                <a:latin typeface="Arial"/>
                <a:cs typeface="Arial"/>
                <a:sym typeface="Arial"/>
              </a:rPr>
              <a:t>S</a:t>
            </a:r>
          </a:p>
        </p:txBody>
      </p:sp>
      <p:sp>
        <p:nvSpPr>
          <p:cNvPr id="8" name="Content Placeholder 7">
            <a:extLst>
              <a:ext uri="{FF2B5EF4-FFF2-40B4-BE49-F238E27FC236}">
                <a16:creationId xmlns:a16="http://schemas.microsoft.com/office/drawing/2014/main" id="{1F00C0B5-8BC6-EBF8-BF16-D04074A533AB}"/>
              </a:ext>
            </a:extLst>
          </p:cNvPr>
          <p:cNvSpPr>
            <a:spLocks noGrp="1"/>
          </p:cNvSpPr>
          <p:nvPr>
            <p:ph sz="quarter" idx="18"/>
          </p:nvPr>
        </p:nvSpPr>
        <p:spPr>
          <a:xfrm>
            <a:off x="536448" y="5986176"/>
            <a:ext cx="908304" cy="467239"/>
          </a:xfrm>
        </p:spPr>
        <p:txBody>
          <a:bodyPr wrap="square" lIns="0" tIns="18000" rIns="0" bIns="18000" anchor="ctr" anchorCtr="0">
            <a:spAutoFit/>
          </a:bodyPr>
          <a:lstStyle/>
          <a:p>
            <a:pPr marL="742506" lvl="1" indent="-255588"/>
            <a:r>
              <a:rPr lang="en-US" sz="2800" dirty="0"/>
              <a:t> </a:t>
            </a:r>
            <a:r>
              <a:rPr lang="en-US" sz="100" dirty="0"/>
              <a:t> </a:t>
            </a:r>
          </a:p>
        </p:txBody>
      </p:sp>
      <p:graphicFrame>
        <p:nvGraphicFramePr>
          <p:cNvPr id="17" name="Object 16" descr="ellipsis">
            <a:extLst>
              <a:ext uri="{FF2B5EF4-FFF2-40B4-BE49-F238E27FC236}">
                <a16:creationId xmlns:a16="http://schemas.microsoft.com/office/drawing/2014/main" id="{F75F9F16-6CE2-B54A-AD6C-EC1B0C10B59F}"/>
              </a:ext>
            </a:extLst>
          </p:cNvPr>
          <p:cNvGraphicFramePr>
            <a:graphicFrameLocks noChangeAspect="1"/>
          </p:cNvGraphicFramePr>
          <p:nvPr>
            <p:extLst>
              <p:ext uri="{D42A27DB-BD31-4B8C-83A1-F6EECF244321}">
                <p14:modId xmlns:p14="http://schemas.microsoft.com/office/powerpoint/2010/main" val="3924682884"/>
              </p:ext>
            </p:extLst>
          </p:nvPr>
        </p:nvGraphicFramePr>
        <p:xfrm>
          <a:off x="1397526" y="6180050"/>
          <a:ext cx="407854" cy="173517"/>
        </p:xfrm>
        <a:graphic>
          <a:graphicData uri="http://schemas.openxmlformats.org/presentationml/2006/ole">
            <mc:AlternateContent xmlns:mc="http://schemas.openxmlformats.org/markup-compatibility/2006">
              <mc:Choice xmlns:v="urn:schemas-microsoft-com:vml" Requires="v">
                <p:oleObj name="Equation" r:id="rId2" imgW="177480" imgH="75960" progId="Equation.DSMT4">
                  <p:embed/>
                </p:oleObj>
              </mc:Choice>
              <mc:Fallback>
                <p:oleObj name="Equation" r:id="rId2" imgW="177480" imgH="75960" progId="Equation.DSMT4">
                  <p:embed/>
                  <p:pic>
                    <p:nvPicPr>
                      <p:cNvPr id="16" name="Object 15" descr="ellipsis">
                        <a:extLst>
                          <a:ext uri="{FF2B5EF4-FFF2-40B4-BE49-F238E27FC236}">
                            <a16:creationId xmlns:a16="http://schemas.microsoft.com/office/drawing/2014/main" id="{906F6AA2-62D0-8F2A-A077-094C63861C66}"/>
                          </a:ext>
                        </a:extLst>
                      </p:cNvPr>
                      <p:cNvPicPr/>
                      <p:nvPr/>
                    </p:nvPicPr>
                    <p:blipFill>
                      <a:blip r:embed="rId3"/>
                      <a:stretch>
                        <a:fillRect/>
                      </a:stretch>
                    </p:blipFill>
                    <p:spPr>
                      <a:xfrm>
                        <a:off x="1397526" y="6180050"/>
                        <a:ext cx="407854" cy="173517"/>
                      </a:xfrm>
                      <a:prstGeom prst="rect">
                        <a:avLst/>
                      </a:prstGeom>
                    </p:spPr>
                  </p:pic>
                </p:oleObj>
              </mc:Fallback>
            </mc:AlternateContent>
          </a:graphicData>
        </a:graphic>
      </p:graphicFrame>
      <p:pic>
        <p:nvPicPr>
          <p:cNvPr id="14" name="Picture 13" descr="A logo of L X C.">
            <a:extLst>
              <a:ext uri="{FF2B5EF4-FFF2-40B4-BE49-F238E27FC236}">
                <a16:creationId xmlns:a16="http://schemas.microsoft.com/office/drawing/2014/main" id="{5A7CF92E-E45B-B1B8-305B-041BE29958AF}"/>
              </a:ext>
            </a:extLst>
          </p:cNvPr>
          <p:cNvPicPr>
            <a:picLocks noChangeAspect="1"/>
          </p:cNvPicPr>
          <p:nvPr/>
        </p:nvPicPr>
        <p:blipFill>
          <a:blip r:embed="rId4"/>
          <a:stretch>
            <a:fillRect/>
          </a:stretch>
        </p:blipFill>
        <p:spPr>
          <a:xfrm>
            <a:off x="6318364" y="3880361"/>
            <a:ext cx="1628344" cy="1104900"/>
          </a:xfrm>
          <a:prstGeom prst="rect">
            <a:avLst/>
          </a:prstGeom>
        </p:spPr>
      </p:pic>
      <p:sp>
        <p:nvSpPr>
          <p:cNvPr id="9" name="Content Placeholder 8">
            <a:extLst>
              <a:ext uri="{FF2B5EF4-FFF2-40B4-BE49-F238E27FC236}">
                <a16:creationId xmlns:a16="http://schemas.microsoft.com/office/drawing/2014/main" id="{AA105B38-51A3-347F-6CCD-D0A3AC2C9946}"/>
              </a:ext>
            </a:extLst>
          </p:cNvPr>
          <p:cNvSpPr>
            <a:spLocks noGrp="1"/>
          </p:cNvSpPr>
          <p:nvPr>
            <p:ph sz="quarter" idx="19"/>
          </p:nvPr>
        </p:nvSpPr>
        <p:spPr>
          <a:xfrm>
            <a:off x="6318364" y="5148584"/>
            <a:ext cx="1573784" cy="221018"/>
          </a:xfrm>
        </p:spPr>
        <p:txBody>
          <a:bodyPr wrap="square" lIns="0" tIns="18000" rIns="0" bIns="18000" anchor="ctr" anchorCtr="0">
            <a:spAutoFit/>
          </a:bodyPr>
          <a:lstStyle/>
          <a:p>
            <a:pPr marL="101600" indent="-101600">
              <a:buNone/>
            </a:pPr>
            <a:r>
              <a:rPr lang="en-US" sz="1200" dirty="0"/>
              <a:t>Linux Containers logo </a:t>
            </a:r>
          </a:p>
        </p:txBody>
      </p:sp>
      <p:pic>
        <p:nvPicPr>
          <p:cNvPr id="15" name="Picture 14" descr="A logo of docker containers. ">
            <a:extLst>
              <a:ext uri="{FF2B5EF4-FFF2-40B4-BE49-F238E27FC236}">
                <a16:creationId xmlns:a16="http://schemas.microsoft.com/office/drawing/2014/main" id="{79BDCD77-C187-8787-2654-B626E2817EA7}"/>
              </a:ext>
            </a:extLst>
          </p:cNvPr>
          <p:cNvPicPr>
            <a:picLocks noChangeAspect="1"/>
          </p:cNvPicPr>
          <p:nvPr/>
        </p:nvPicPr>
        <p:blipFill>
          <a:blip r:embed="rId5"/>
          <a:stretch>
            <a:fillRect/>
          </a:stretch>
        </p:blipFill>
        <p:spPr>
          <a:xfrm>
            <a:off x="8038309" y="3789098"/>
            <a:ext cx="3635893" cy="643713"/>
          </a:xfrm>
          <a:prstGeom prst="rect">
            <a:avLst/>
          </a:prstGeom>
        </p:spPr>
      </p:pic>
      <p:sp>
        <p:nvSpPr>
          <p:cNvPr id="12" name="Content Placeholder 11">
            <a:extLst>
              <a:ext uri="{FF2B5EF4-FFF2-40B4-BE49-F238E27FC236}">
                <a16:creationId xmlns:a16="http://schemas.microsoft.com/office/drawing/2014/main" id="{A3B62283-0246-A9A6-B9B0-A13E67773620}"/>
              </a:ext>
            </a:extLst>
          </p:cNvPr>
          <p:cNvSpPr>
            <a:spLocks noGrp="1"/>
          </p:cNvSpPr>
          <p:nvPr>
            <p:ph sz="quarter" idx="22"/>
          </p:nvPr>
        </p:nvSpPr>
        <p:spPr>
          <a:xfrm>
            <a:off x="8188621" y="4582492"/>
            <a:ext cx="3021923" cy="221018"/>
          </a:xfrm>
        </p:spPr>
        <p:txBody>
          <a:bodyPr wrap="square" lIns="0" tIns="18000" rIns="0" bIns="18000" anchor="ctr" anchorCtr="0">
            <a:spAutoFit/>
          </a:bodyPr>
          <a:lstStyle/>
          <a:p>
            <a:pPr marL="101600" indent="-101600">
              <a:buNone/>
            </a:pPr>
            <a:r>
              <a:rPr lang="en-US" sz="1200" dirty="0"/>
              <a:t>© 2013-2023 Docker, Inc. All rights reserved</a:t>
            </a:r>
          </a:p>
        </p:txBody>
      </p:sp>
      <p:pic>
        <p:nvPicPr>
          <p:cNvPr id="16" name="Picture 15" descr="A logo of Kubernetes. ">
            <a:extLst>
              <a:ext uri="{FF2B5EF4-FFF2-40B4-BE49-F238E27FC236}">
                <a16:creationId xmlns:a16="http://schemas.microsoft.com/office/drawing/2014/main" id="{B60F4B56-32E0-CD02-2B29-E0A6C2699B6D}"/>
              </a:ext>
            </a:extLst>
          </p:cNvPr>
          <p:cNvPicPr>
            <a:picLocks noChangeAspect="1"/>
          </p:cNvPicPr>
          <p:nvPr/>
        </p:nvPicPr>
        <p:blipFill>
          <a:blip r:embed="rId6"/>
          <a:stretch>
            <a:fillRect/>
          </a:stretch>
        </p:blipFill>
        <p:spPr>
          <a:xfrm>
            <a:off x="9239780" y="4939232"/>
            <a:ext cx="1537881" cy="1095375"/>
          </a:xfrm>
          <a:prstGeom prst="rect">
            <a:avLst/>
          </a:prstGeom>
        </p:spPr>
      </p:pic>
      <p:sp>
        <p:nvSpPr>
          <p:cNvPr id="13" name="Content Placeholder 12">
            <a:extLst>
              <a:ext uri="{FF2B5EF4-FFF2-40B4-BE49-F238E27FC236}">
                <a16:creationId xmlns:a16="http://schemas.microsoft.com/office/drawing/2014/main" id="{EFD126DF-D83F-58AD-D163-5D1FD62148CE}"/>
              </a:ext>
            </a:extLst>
          </p:cNvPr>
          <p:cNvSpPr>
            <a:spLocks noGrp="1"/>
          </p:cNvSpPr>
          <p:nvPr>
            <p:ph sz="quarter" idx="23"/>
          </p:nvPr>
        </p:nvSpPr>
        <p:spPr>
          <a:xfrm>
            <a:off x="9285901" y="6164974"/>
            <a:ext cx="1504019" cy="221018"/>
          </a:xfrm>
        </p:spPr>
        <p:txBody>
          <a:bodyPr wrap="square" lIns="0" tIns="18000" rIns="0" bIns="18000" anchor="ctr" anchorCtr="0">
            <a:spAutoFit/>
          </a:bodyPr>
          <a:lstStyle/>
          <a:p>
            <a:pPr marL="0" indent="0">
              <a:buNone/>
            </a:pPr>
            <a:r>
              <a:rPr lang="en-US" sz="1200" dirty="0"/>
              <a:t>The Linux Foundation</a:t>
            </a:r>
          </a:p>
        </p:txBody>
      </p:sp>
    </p:spTree>
    <p:extLst>
      <p:ext uri="{BB962C8B-B14F-4D97-AF65-F5344CB8AC3E}">
        <p14:creationId xmlns:p14="http://schemas.microsoft.com/office/powerpoint/2010/main" val="2163867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F841-DCA5-C2FB-80E1-5E0DFD0A8056}"/>
              </a:ext>
            </a:extLst>
          </p:cNvPr>
          <p:cNvSpPr>
            <a:spLocks noGrp="1"/>
          </p:cNvSpPr>
          <p:nvPr>
            <p:ph type="title"/>
          </p:nvPr>
        </p:nvSpPr>
        <p:spPr>
          <a:xfrm>
            <a:off x="523875" y="284422"/>
            <a:ext cx="11152188" cy="559572"/>
          </a:xfrm>
        </p:spPr>
        <p:txBody>
          <a:bodyPr wrap="square" lIns="0" tIns="18000" rIns="0" bIns="18000" anchor="ctr" anchorCtr="0">
            <a:spAutoFit/>
          </a:bodyPr>
          <a:lstStyle/>
          <a:p>
            <a:r>
              <a:rPr lang="en-US" sz="3400" spc="-500" dirty="0"/>
              <a:t>O </a:t>
            </a:r>
            <a:r>
              <a:rPr lang="en-US" sz="3400" dirty="0"/>
              <a:t>S-level Virtualization (2)</a:t>
            </a:r>
          </a:p>
        </p:txBody>
      </p:sp>
      <p:sp>
        <p:nvSpPr>
          <p:cNvPr id="3" name="Content Placeholder 2">
            <a:extLst>
              <a:ext uri="{FF2B5EF4-FFF2-40B4-BE49-F238E27FC236}">
                <a16:creationId xmlns:a16="http://schemas.microsoft.com/office/drawing/2014/main" id="{7AF7E67A-1DBB-A4B1-E334-CE9340CCE929}"/>
              </a:ext>
            </a:extLst>
          </p:cNvPr>
          <p:cNvSpPr>
            <a:spLocks noGrp="1"/>
          </p:cNvSpPr>
          <p:nvPr>
            <p:ph sz="quarter" idx="13"/>
          </p:nvPr>
        </p:nvSpPr>
        <p:spPr>
          <a:xfrm>
            <a:off x="523875" y="1070093"/>
            <a:ext cx="11130675" cy="2498564"/>
          </a:xfrm>
        </p:spPr>
        <p:txBody>
          <a:bodyPr wrap="square" lIns="0" tIns="18000" rIns="0" bIns="18000" anchor="ctr" anchorCtr="0">
            <a:spAutoFit/>
          </a:bodyPr>
          <a:lstStyle/>
          <a:p>
            <a:pPr marL="285750" indent="-285750">
              <a:spcBef>
                <a:spcPts val="600"/>
              </a:spcBef>
            </a:pPr>
            <a:r>
              <a:rPr lang="en-US" sz="2800" dirty="0"/>
              <a:t>Containers:</a:t>
            </a:r>
          </a:p>
          <a:p>
            <a:pPr marL="772668" lvl="1" indent="-285750"/>
            <a:r>
              <a:rPr lang="en-US" sz="2800" dirty="0"/>
              <a:t>Do </a:t>
            </a:r>
            <a:r>
              <a:rPr lang="en-US" sz="2800" b="1" dirty="0"/>
              <a:t>not </a:t>
            </a:r>
            <a:r>
              <a:rPr lang="en-US" sz="2800" dirty="0"/>
              <a:t>provide machine abstraction, often run 1 application</a:t>
            </a:r>
          </a:p>
          <a:p>
            <a:pPr marL="772668" lvl="1" indent="-285750"/>
            <a:r>
              <a:rPr lang="en-US" sz="2800" b="1" dirty="0"/>
              <a:t>Cannot</a:t>
            </a:r>
            <a:r>
              <a:rPr lang="en-US" sz="2800" dirty="0"/>
              <a:t> run multiple operating systems</a:t>
            </a:r>
          </a:p>
          <a:p>
            <a:pPr marL="772668" lvl="1" indent="-285750"/>
            <a:r>
              <a:rPr lang="en-US" sz="2800" dirty="0"/>
              <a:t>Can share base file systems (e.g., Overlay</a:t>
            </a:r>
            <a:r>
              <a:rPr lang="en-US" sz="2800" spc="-300" dirty="0"/>
              <a:t> F </a:t>
            </a:r>
            <a:r>
              <a:rPr lang="en-US" sz="2800" dirty="0"/>
              <a:t>S)</a:t>
            </a:r>
          </a:p>
          <a:p>
            <a:pPr marL="772668" lvl="1" indent="-285750"/>
            <a:r>
              <a:rPr lang="en-US" sz="2800" dirty="0"/>
              <a:t>Rely on host </a:t>
            </a:r>
            <a:r>
              <a:rPr lang="en-US" sz="2800" spc="-300" dirty="0"/>
              <a:t>O </a:t>
            </a:r>
            <a:r>
              <a:rPr lang="en-US" sz="2800" dirty="0"/>
              <a:t>S for isolation primitives</a:t>
            </a:r>
          </a:p>
        </p:txBody>
      </p:sp>
      <p:pic>
        <p:nvPicPr>
          <p:cNvPr id="28" name="Picture 27" descr="A 2-part illustration of O S-level virtualization. &#10;Long description is available in notes, press F6">
            <a:extLst>
              <a:ext uri="{FF2B5EF4-FFF2-40B4-BE49-F238E27FC236}">
                <a16:creationId xmlns:a16="http://schemas.microsoft.com/office/drawing/2014/main" id="{14C845C5-D767-745B-E221-F1EECD4E9A04}"/>
              </a:ext>
            </a:extLst>
          </p:cNvPr>
          <p:cNvPicPr>
            <a:picLocks noChangeAspect="1"/>
          </p:cNvPicPr>
          <p:nvPr/>
        </p:nvPicPr>
        <p:blipFill>
          <a:blip r:embed="rId3"/>
          <a:srcRect/>
          <a:stretch/>
        </p:blipFill>
        <p:spPr>
          <a:xfrm>
            <a:off x="2811923" y="3716369"/>
            <a:ext cx="6586848" cy="2667764"/>
          </a:xfrm>
          <a:prstGeom prst="rect">
            <a:avLst/>
          </a:prstGeom>
        </p:spPr>
      </p:pic>
    </p:spTree>
    <p:extLst>
      <p:ext uri="{BB962C8B-B14F-4D97-AF65-F5344CB8AC3E}">
        <p14:creationId xmlns:p14="http://schemas.microsoft.com/office/powerpoint/2010/main" val="1714189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F841-DCA5-C2FB-80E1-5E0DFD0A8056}"/>
              </a:ext>
            </a:extLst>
          </p:cNvPr>
          <p:cNvSpPr>
            <a:spLocks noGrp="1"/>
          </p:cNvSpPr>
          <p:nvPr>
            <p:ph type="title"/>
          </p:nvPr>
        </p:nvSpPr>
        <p:spPr>
          <a:xfrm>
            <a:off x="523875" y="306456"/>
            <a:ext cx="11152188" cy="559572"/>
          </a:xfrm>
        </p:spPr>
        <p:txBody>
          <a:bodyPr wrap="square" lIns="0" tIns="18000" rIns="0" bIns="18000" anchor="ctr" anchorCtr="0">
            <a:spAutoFit/>
          </a:bodyPr>
          <a:lstStyle/>
          <a:p>
            <a:r>
              <a:rPr lang="en-US" sz="3400" spc="-500" dirty="0"/>
              <a:t>O </a:t>
            </a:r>
            <a:r>
              <a:rPr lang="en-US" sz="3400" dirty="0"/>
              <a:t>S-level Virtualization (3)</a:t>
            </a:r>
          </a:p>
        </p:txBody>
      </p:sp>
      <p:sp>
        <p:nvSpPr>
          <p:cNvPr id="3" name="Content Placeholder 2">
            <a:extLst>
              <a:ext uri="{FF2B5EF4-FFF2-40B4-BE49-F238E27FC236}">
                <a16:creationId xmlns:a16="http://schemas.microsoft.com/office/drawing/2014/main" id="{7AF7E67A-1DBB-A4B1-E334-CE9340CCE929}"/>
              </a:ext>
            </a:extLst>
          </p:cNvPr>
          <p:cNvSpPr>
            <a:spLocks noGrp="1"/>
          </p:cNvSpPr>
          <p:nvPr>
            <p:ph sz="quarter" idx="13"/>
          </p:nvPr>
        </p:nvSpPr>
        <p:spPr>
          <a:xfrm>
            <a:off x="526531" y="1090689"/>
            <a:ext cx="5856463" cy="4499112"/>
          </a:xfrm>
        </p:spPr>
        <p:txBody>
          <a:bodyPr wrap="square" lIns="0" tIns="18000" rIns="0" bIns="18000" anchor="ctr" anchorCtr="0">
            <a:spAutoFit/>
          </a:bodyPr>
          <a:lstStyle/>
          <a:p>
            <a:pPr marL="285750" indent="-285750">
              <a:spcBef>
                <a:spcPts val="600"/>
              </a:spcBef>
            </a:pPr>
            <a:r>
              <a:rPr lang="en-US" sz="2800" dirty="0"/>
              <a:t>What about the interface to the kernel (i.e., </a:t>
            </a:r>
            <a:r>
              <a:rPr lang="en-US" sz="2800" dirty="0" err="1"/>
              <a:t>syscalls</a:t>
            </a:r>
            <a:r>
              <a:rPr lang="en-US" sz="2800" dirty="0"/>
              <a:t>)? These are </a:t>
            </a:r>
            <a:r>
              <a:rPr lang="en-US" sz="2800" spc="-300" dirty="0"/>
              <a:t>O </a:t>
            </a:r>
            <a:r>
              <a:rPr lang="en-US" sz="2800" dirty="0"/>
              <a:t>S specific, so how do we run the same container on Linux, mac</a:t>
            </a:r>
            <a:r>
              <a:rPr lang="en-US" sz="2800" spc="-300" dirty="0"/>
              <a:t> O </a:t>
            </a:r>
            <a:r>
              <a:rPr lang="en-US" sz="2800" dirty="0"/>
              <a:t>S, Windows, </a:t>
            </a:r>
            <a:r>
              <a:rPr lang="en-US" sz="2800" dirty="0" err="1"/>
              <a:t>etc</a:t>
            </a:r>
            <a:r>
              <a:rPr lang="en-US" sz="2800" dirty="0"/>
              <a:t>?</a:t>
            </a:r>
          </a:p>
          <a:p>
            <a:pPr marL="285750" indent="-285750">
              <a:spcBef>
                <a:spcPts val="600"/>
              </a:spcBef>
            </a:pPr>
            <a:r>
              <a:rPr lang="en-US" sz="2800" dirty="0"/>
              <a:t>Answer: (hypervisor-based) virtualization!</a:t>
            </a:r>
          </a:p>
          <a:p>
            <a:pPr marL="285750" indent="-285750">
              <a:spcBef>
                <a:spcPts val="600"/>
              </a:spcBef>
            </a:pPr>
            <a:r>
              <a:rPr lang="en-US" sz="2800" dirty="0"/>
              <a:t>Modern cloud deployments often contain multiple nested layers of </a:t>
            </a:r>
            <a:r>
              <a:rPr lang="en-US" sz="2800" spc="-300" dirty="0"/>
              <a:t>V M </a:t>
            </a:r>
            <a:r>
              <a:rPr lang="en-US" sz="2800" dirty="0"/>
              <a:t>s and containers</a:t>
            </a:r>
          </a:p>
        </p:txBody>
      </p:sp>
      <p:pic>
        <p:nvPicPr>
          <p:cNvPr id="28" name="Picture 27" descr="An illustration of O S-level virtualization. Long description is available in notes, press F6">
            <a:extLst>
              <a:ext uri="{FF2B5EF4-FFF2-40B4-BE49-F238E27FC236}">
                <a16:creationId xmlns:a16="http://schemas.microsoft.com/office/drawing/2014/main" id="{14C845C5-D767-745B-E221-F1EECD4E9A04}"/>
              </a:ext>
            </a:extLst>
          </p:cNvPr>
          <p:cNvPicPr>
            <a:picLocks noChangeAspect="1"/>
          </p:cNvPicPr>
          <p:nvPr/>
        </p:nvPicPr>
        <p:blipFill>
          <a:blip r:embed="rId3"/>
          <a:srcRect/>
          <a:stretch/>
        </p:blipFill>
        <p:spPr>
          <a:xfrm>
            <a:off x="7418690" y="1235507"/>
            <a:ext cx="3992323" cy="3958733"/>
          </a:xfrm>
          <a:prstGeom prst="rect">
            <a:avLst/>
          </a:prstGeom>
        </p:spPr>
      </p:pic>
    </p:spTree>
    <p:extLst>
      <p:ext uri="{BB962C8B-B14F-4D97-AF65-F5344CB8AC3E}">
        <p14:creationId xmlns:p14="http://schemas.microsoft.com/office/powerpoint/2010/main" val="3771145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F841-DCA5-C2FB-80E1-5E0DFD0A8056}"/>
              </a:ext>
            </a:extLst>
          </p:cNvPr>
          <p:cNvSpPr>
            <a:spLocks noGrp="1"/>
          </p:cNvSpPr>
          <p:nvPr>
            <p:ph type="title"/>
          </p:nvPr>
        </p:nvSpPr>
        <p:spPr>
          <a:xfrm>
            <a:off x="523875" y="307331"/>
            <a:ext cx="11152188" cy="559572"/>
          </a:xfrm>
        </p:spPr>
        <p:txBody>
          <a:bodyPr wrap="square" lIns="0" tIns="18000" rIns="0" bIns="18000" anchor="ctr" anchorCtr="0">
            <a:spAutoFit/>
          </a:bodyPr>
          <a:lstStyle/>
          <a:p>
            <a:r>
              <a:rPr lang="en-US" sz="3400" dirty="0"/>
              <a:t>Example: Linux Control Groups (</a:t>
            </a:r>
            <a:r>
              <a:rPr lang="en-US" sz="3400" dirty="0" err="1"/>
              <a:t>cgroups</a:t>
            </a:r>
            <a:r>
              <a:rPr lang="en-US" sz="3400" dirty="0"/>
              <a:t>)</a:t>
            </a:r>
          </a:p>
        </p:txBody>
      </p:sp>
      <p:sp>
        <p:nvSpPr>
          <p:cNvPr id="3" name="Content Placeholder 2">
            <a:extLst>
              <a:ext uri="{FF2B5EF4-FFF2-40B4-BE49-F238E27FC236}">
                <a16:creationId xmlns:a16="http://schemas.microsoft.com/office/drawing/2014/main" id="{7AF7E67A-1DBB-A4B1-E334-CE9340CCE929}"/>
              </a:ext>
            </a:extLst>
          </p:cNvPr>
          <p:cNvSpPr>
            <a:spLocks noGrp="1"/>
          </p:cNvSpPr>
          <p:nvPr>
            <p:ph sz="quarter" idx="13"/>
          </p:nvPr>
        </p:nvSpPr>
        <p:spPr>
          <a:xfrm>
            <a:off x="523875" y="1095971"/>
            <a:ext cx="11139611" cy="4376001"/>
          </a:xfrm>
        </p:spPr>
        <p:txBody>
          <a:bodyPr wrap="square" lIns="0" tIns="18000" rIns="0" bIns="18000" anchor="ctr" anchorCtr="0">
            <a:spAutoFit/>
          </a:bodyPr>
          <a:lstStyle/>
          <a:p>
            <a:pPr marL="285750" indent="-285750">
              <a:spcBef>
                <a:spcPts val="600"/>
              </a:spcBef>
            </a:pPr>
            <a:r>
              <a:rPr lang="en-US" sz="2800" dirty="0"/>
              <a:t>A </a:t>
            </a:r>
            <a:r>
              <a:rPr lang="en-US" sz="2800" b="1" dirty="0" err="1"/>
              <a:t>cgroup</a:t>
            </a:r>
            <a:r>
              <a:rPr lang="en-US" sz="2800" dirty="0"/>
              <a:t> is a collection of processes bound to a set of limits or parameters defined via the (pseudo) </a:t>
            </a:r>
            <a:r>
              <a:rPr lang="en-US" sz="2800" dirty="0" err="1"/>
              <a:t>cgroup</a:t>
            </a:r>
            <a:r>
              <a:rPr lang="en-US" sz="2800" dirty="0"/>
              <a:t> file system</a:t>
            </a:r>
          </a:p>
          <a:p>
            <a:pPr marL="772668" lvl="1" indent="-285750"/>
            <a:r>
              <a:rPr lang="en-US" sz="2800" dirty="0"/>
              <a:t>Provides namespace isolation, accounting, limiting, etc.</a:t>
            </a:r>
          </a:p>
          <a:p>
            <a:pPr marL="285750" indent="-285750">
              <a:spcBef>
                <a:spcPts val="600"/>
              </a:spcBef>
            </a:pPr>
            <a:r>
              <a:rPr lang="en-US" sz="2800" dirty="0"/>
              <a:t>A </a:t>
            </a:r>
            <a:r>
              <a:rPr lang="en-US" sz="2800" b="1" dirty="0"/>
              <a:t>subsystem</a:t>
            </a:r>
            <a:r>
              <a:rPr lang="en-US" sz="2800" dirty="0"/>
              <a:t> (or resource controller) is a kernel component that modifies the behavior of the processes in a </a:t>
            </a:r>
            <a:r>
              <a:rPr lang="en-US" sz="2800" dirty="0" err="1"/>
              <a:t>cgroup</a:t>
            </a:r>
            <a:endParaRPr lang="en-US" sz="2800" dirty="0"/>
          </a:p>
          <a:p>
            <a:pPr marL="285750" indent="-285750">
              <a:spcBef>
                <a:spcPts val="600"/>
              </a:spcBef>
            </a:pPr>
            <a:r>
              <a:rPr lang="en-US" sz="2800" dirty="0"/>
              <a:t>Various subsystems have been implemented:</a:t>
            </a:r>
          </a:p>
          <a:p>
            <a:pPr marL="772668" lvl="1" indent="-285750"/>
            <a:r>
              <a:rPr lang="en-US" sz="2800" spc="-800" dirty="0">
                <a:latin typeface="Consolas" panose="020B0609020204030204" pitchFamily="49" charset="0"/>
              </a:rPr>
              <a:t>c p </a:t>
            </a:r>
            <a:r>
              <a:rPr lang="en-US" sz="2800" dirty="0">
                <a:latin typeface="Consolas" panose="020B0609020204030204" pitchFamily="49" charset="0"/>
              </a:rPr>
              <a:t>u</a:t>
            </a:r>
            <a:r>
              <a:rPr lang="en-US" sz="100" dirty="0">
                <a:latin typeface="Consolas" panose="020B0609020204030204" pitchFamily="49" charset="0"/>
              </a:rPr>
              <a:t> </a:t>
            </a:r>
            <a:r>
              <a:rPr lang="en-US" sz="2800" dirty="0">
                <a:latin typeface="Consolas" panose="020B0609020204030204" pitchFamily="49" charset="0"/>
              </a:rPr>
              <a:t>set: </a:t>
            </a:r>
            <a:r>
              <a:rPr lang="en-US" sz="2800" dirty="0"/>
              <a:t>bind processes to specific </a:t>
            </a:r>
            <a:r>
              <a:rPr lang="en-US" sz="2800" spc="-300" dirty="0"/>
              <a:t>C P U </a:t>
            </a:r>
            <a:r>
              <a:rPr lang="en-US" sz="2800" dirty="0"/>
              <a:t>s</a:t>
            </a:r>
          </a:p>
          <a:p>
            <a:pPr marL="772668" lvl="1" indent="-285750"/>
            <a:r>
              <a:rPr lang="en-US" sz="2800" dirty="0">
                <a:latin typeface="Consolas" panose="020B0609020204030204" pitchFamily="49" charset="0"/>
              </a:rPr>
              <a:t>memory:</a:t>
            </a:r>
            <a:r>
              <a:rPr lang="en-US" sz="2800" dirty="0"/>
              <a:t> memory accounting and limiting</a:t>
            </a:r>
          </a:p>
          <a:p>
            <a:pPr marL="772668" lvl="1" indent="-285750"/>
            <a:r>
              <a:rPr lang="en-US" sz="2800" dirty="0">
                <a:latin typeface="Consolas" panose="020B0609020204030204" pitchFamily="49" charset="0"/>
              </a:rPr>
              <a:t>devices:</a:t>
            </a:r>
            <a:r>
              <a:rPr lang="en-US" sz="2800" dirty="0"/>
              <a:t> device access control</a:t>
            </a:r>
          </a:p>
        </p:txBody>
      </p:sp>
      <p:sp>
        <p:nvSpPr>
          <p:cNvPr id="13" name="Content Placeholder 12">
            <a:extLst>
              <a:ext uri="{FF2B5EF4-FFF2-40B4-BE49-F238E27FC236}">
                <a16:creationId xmlns:a16="http://schemas.microsoft.com/office/drawing/2014/main" id="{63B770CB-D535-7EAC-0365-631D0DAB4427}"/>
              </a:ext>
            </a:extLst>
          </p:cNvPr>
          <p:cNvSpPr>
            <a:spLocks noGrp="1"/>
          </p:cNvSpPr>
          <p:nvPr>
            <p:ph sz="quarter" idx="23"/>
          </p:nvPr>
        </p:nvSpPr>
        <p:spPr>
          <a:xfrm>
            <a:off x="547564" y="5431233"/>
            <a:ext cx="838605" cy="467239"/>
          </a:xfrm>
        </p:spPr>
        <p:txBody>
          <a:bodyPr wrap="square" lIns="0" tIns="18000" rIns="0" bIns="18000" anchor="ctr" anchorCtr="0">
            <a:spAutoFit/>
          </a:bodyPr>
          <a:lstStyle/>
          <a:p>
            <a:pPr marL="539750" lvl="1" indent="-53975"/>
            <a:r>
              <a:rPr lang="en-US" sz="2800" dirty="0"/>
              <a:t> </a:t>
            </a:r>
            <a:r>
              <a:rPr lang="en-US" sz="100" dirty="0"/>
              <a:t> </a:t>
            </a:r>
          </a:p>
        </p:txBody>
      </p:sp>
      <p:graphicFrame>
        <p:nvGraphicFramePr>
          <p:cNvPr id="16" name="Object 15" descr="ellipsis">
            <a:extLst>
              <a:ext uri="{FF2B5EF4-FFF2-40B4-BE49-F238E27FC236}">
                <a16:creationId xmlns:a16="http://schemas.microsoft.com/office/drawing/2014/main" id="{906F6AA2-62D0-8F2A-A077-094C63861C66}"/>
              </a:ext>
            </a:extLst>
          </p:cNvPr>
          <p:cNvGraphicFramePr>
            <a:graphicFrameLocks noChangeAspect="1"/>
          </p:cNvGraphicFramePr>
          <p:nvPr>
            <p:extLst>
              <p:ext uri="{D42A27DB-BD31-4B8C-83A1-F6EECF244321}">
                <p14:modId xmlns:p14="http://schemas.microsoft.com/office/powerpoint/2010/main" val="2157948452"/>
              </p:ext>
            </p:extLst>
          </p:nvPr>
        </p:nvGraphicFramePr>
        <p:xfrm>
          <a:off x="1441254" y="5596992"/>
          <a:ext cx="407854" cy="173517"/>
        </p:xfrm>
        <a:graphic>
          <a:graphicData uri="http://schemas.openxmlformats.org/presentationml/2006/ole">
            <mc:AlternateContent xmlns:mc="http://schemas.openxmlformats.org/markup-compatibility/2006">
              <mc:Choice xmlns:v="urn:schemas-microsoft-com:vml" Requires="v">
                <p:oleObj name="Equation" r:id="rId2" imgW="177480" imgH="75960" progId="Equation.DSMT4">
                  <p:embed/>
                </p:oleObj>
              </mc:Choice>
              <mc:Fallback>
                <p:oleObj name="Equation" r:id="rId2" imgW="177480" imgH="75960" progId="Equation.DSMT4">
                  <p:embed/>
                  <p:pic>
                    <p:nvPicPr>
                      <p:cNvPr id="16" name="Object 15" descr="A right headed arrow. ">
                        <a:extLst>
                          <a:ext uri="{FF2B5EF4-FFF2-40B4-BE49-F238E27FC236}">
                            <a16:creationId xmlns:a16="http://schemas.microsoft.com/office/drawing/2014/main" id="{906F6AA2-62D0-8F2A-A077-094C63861C66}"/>
                          </a:ext>
                        </a:extLst>
                      </p:cNvPr>
                      <p:cNvPicPr/>
                      <p:nvPr/>
                    </p:nvPicPr>
                    <p:blipFill>
                      <a:blip r:embed="rId3"/>
                      <a:stretch>
                        <a:fillRect/>
                      </a:stretch>
                    </p:blipFill>
                    <p:spPr>
                      <a:xfrm>
                        <a:off x="1441254" y="5596992"/>
                        <a:ext cx="407854" cy="173517"/>
                      </a:xfrm>
                      <a:prstGeom prst="rect">
                        <a:avLst/>
                      </a:prstGeom>
                    </p:spPr>
                  </p:pic>
                </p:oleObj>
              </mc:Fallback>
            </mc:AlternateContent>
          </a:graphicData>
        </a:graphic>
      </p:graphicFrame>
    </p:spTree>
    <p:extLst>
      <p:ext uri="{BB962C8B-B14F-4D97-AF65-F5344CB8AC3E}">
        <p14:creationId xmlns:p14="http://schemas.microsoft.com/office/powerpoint/2010/main" val="2380856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0E98-A4B5-BBFD-2561-18A38EE3EB36}"/>
              </a:ext>
            </a:extLst>
          </p:cNvPr>
          <p:cNvSpPr>
            <a:spLocks noGrp="1"/>
          </p:cNvSpPr>
          <p:nvPr>
            <p:ph type="title"/>
          </p:nvPr>
        </p:nvSpPr>
        <p:spPr>
          <a:xfrm>
            <a:off x="1989825" y="2575379"/>
            <a:ext cx="8220975" cy="1390568"/>
          </a:xfrm>
        </p:spPr>
        <p:txBody>
          <a:bodyPr wrap="square" lIns="0" tIns="18000" rIns="0" bIns="18000" anchor="ctr" anchorCtr="0">
            <a:spAutoFit/>
          </a:bodyPr>
          <a:lstStyle/>
          <a:p>
            <a:pPr algn="ctr"/>
            <a:r>
              <a:rPr lang="en-US" sz="4400"/>
              <a:t>Interesting Uses of Virtualization in </a:t>
            </a:r>
            <a:r>
              <a:rPr lang="en-US" sz="4400" spc="-500"/>
              <a:t>O </a:t>
            </a:r>
            <a:r>
              <a:rPr lang="en-US" sz="4400"/>
              <a:t>S</a:t>
            </a:r>
          </a:p>
        </p:txBody>
      </p:sp>
    </p:spTree>
    <p:extLst>
      <p:ext uri="{BB962C8B-B14F-4D97-AF65-F5344CB8AC3E}">
        <p14:creationId xmlns:p14="http://schemas.microsoft.com/office/powerpoint/2010/main" val="1384625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0C1CF-2B00-9F5E-96EF-509EED0D7CB7}"/>
              </a:ext>
            </a:extLst>
          </p:cNvPr>
          <p:cNvSpPr>
            <a:spLocks noGrp="1"/>
          </p:cNvSpPr>
          <p:nvPr>
            <p:ph type="title"/>
          </p:nvPr>
        </p:nvSpPr>
        <p:spPr>
          <a:xfrm>
            <a:off x="529419" y="283722"/>
            <a:ext cx="11146644" cy="559572"/>
          </a:xfrm>
        </p:spPr>
        <p:txBody>
          <a:bodyPr wrap="square" lIns="0" tIns="18000" rIns="0" bIns="18000" anchor="ctr" anchorCtr="0">
            <a:spAutoFit/>
          </a:bodyPr>
          <a:lstStyle/>
          <a:p>
            <a:r>
              <a:rPr lang="en-US" sz="3400" dirty="0"/>
              <a:t>Solution: Virtualization</a:t>
            </a:r>
          </a:p>
        </p:txBody>
      </p:sp>
      <p:sp>
        <p:nvSpPr>
          <p:cNvPr id="3" name="Content Placeholder 2">
            <a:extLst>
              <a:ext uri="{FF2B5EF4-FFF2-40B4-BE49-F238E27FC236}">
                <a16:creationId xmlns:a16="http://schemas.microsoft.com/office/drawing/2014/main" id="{81FAE6FD-DF80-8650-F30E-7CE99D3727D2}"/>
              </a:ext>
            </a:extLst>
          </p:cNvPr>
          <p:cNvSpPr>
            <a:spLocks noGrp="1"/>
          </p:cNvSpPr>
          <p:nvPr>
            <p:ph sz="quarter" idx="13"/>
          </p:nvPr>
        </p:nvSpPr>
        <p:spPr>
          <a:xfrm>
            <a:off x="529419" y="1097869"/>
            <a:ext cx="11146644" cy="3514227"/>
          </a:xfrm>
        </p:spPr>
        <p:txBody>
          <a:bodyPr wrap="square" lIns="0" tIns="18000" rIns="0" bIns="18000" anchor="ctr" anchorCtr="0">
            <a:spAutoFit/>
          </a:bodyPr>
          <a:lstStyle/>
          <a:p>
            <a:pPr marL="342900" indent="-342900">
              <a:spcBef>
                <a:spcPts val="600"/>
              </a:spcBef>
            </a:pPr>
            <a:r>
              <a:rPr lang="en-US" sz="2800" dirty="0"/>
              <a:t>Decouple [</a:t>
            </a:r>
            <a:r>
              <a:rPr lang="en-US" sz="2800" spc="-300" dirty="0"/>
              <a:t>O </a:t>
            </a:r>
            <a:r>
              <a:rPr lang="en-US" sz="2800" dirty="0"/>
              <a:t>S, service] pair from hardware</a:t>
            </a:r>
          </a:p>
          <a:p>
            <a:pPr marL="342900" indent="-342900">
              <a:spcBef>
                <a:spcPts val="600"/>
              </a:spcBef>
            </a:pPr>
            <a:r>
              <a:rPr lang="en-US" sz="2800" dirty="0"/>
              <a:t>Multiplex lightly-used services on common host hardware</a:t>
            </a:r>
          </a:p>
          <a:p>
            <a:pPr marL="342900" indent="-342900">
              <a:spcBef>
                <a:spcPts val="600"/>
              </a:spcBef>
            </a:pPr>
            <a:r>
              <a:rPr lang="en-US" sz="2800" dirty="0"/>
              <a:t>Migrate services from host to host as needed</a:t>
            </a:r>
          </a:p>
          <a:p>
            <a:pPr marL="342900" indent="-342900">
              <a:spcBef>
                <a:spcPts val="600"/>
              </a:spcBef>
            </a:pPr>
            <a:r>
              <a:rPr lang="en-US" sz="2800" dirty="0"/>
              <a:t>Introduce new [</a:t>
            </a:r>
            <a:r>
              <a:rPr lang="en-US" sz="2800" spc="-300" dirty="0"/>
              <a:t>O </a:t>
            </a:r>
            <a:r>
              <a:rPr lang="en-US" sz="2800" dirty="0"/>
              <a:t>S, service] pairs as needed</a:t>
            </a:r>
          </a:p>
          <a:p>
            <a:pPr marL="829818" lvl="1" indent="-342900"/>
            <a:r>
              <a:rPr lang="en-US" sz="2800" dirty="0"/>
              <a:t>Commissioning new services</a:t>
            </a:r>
          </a:p>
          <a:p>
            <a:pPr marL="829818" lvl="1" indent="-342900"/>
            <a:r>
              <a:rPr lang="en-US" sz="2800" dirty="0"/>
              <a:t>Testing upgrades of existing services</a:t>
            </a:r>
          </a:p>
          <a:p>
            <a:pPr marL="829818" lvl="1" indent="-342900"/>
            <a:r>
              <a:rPr lang="en-US" sz="2800" dirty="0"/>
              <a:t>Experimental usage</a:t>
            </a:r>
          </a:p>
        </p:txBody>
      </p:sp>
    </p:spTree>
    <p:extLst>
      <p:ext uri="{BB962C8B-B14F-4D97-AF65-F5344CB8AC3E}">
        <p14:creationId xmlns:p14="http://schemas.microsoft.com/office/powerpoint/2010/main" val="2479382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8DB5-9D13-E1BA-E120-D5F7A0BABC67}"/>
              </a:ext>
            </a:extLst>
          </p:cNvPr>
          <p:cNvSpPr>
            <a:spLocks noGrp="1"/>
          </p:cNvSpPr>
          <p:nvPr>
            <p:ph type="title"/>
          </p:nvPr>
        </p:nvSpPr>
        <p:spPr>
          <a:xfrm>
            <a:off x="523875" y="306452"/>
            <a:ext cx="11152188" cy="559572"/>
          </a:xfrm>
        </p:spPr>
        <p:txBody>
          <a:bodyPr wrap="square" lIns="0" tIns="18000" rIns="0" bIns="18000" anchor="ctr" anchorCtr="0">
            <a:spAutoFit/>
          </a:bodyPr>
          <a:lstStyle/>
          <a:p>
            <a:r>
              <a:rPr lang="en-US" sz="3400" dirty="0" err="1"/>
              <a:t>Qube</a:t>
            </a:r>
            <a:r>
              <a:rPr lang="en-US" sz="3400" dirty="0"/>
              <a:t> </a:t>
            </a:r>
            <a:r>
              <a:rPr lang="en-US" sz="3400" spc="-500" dirty="0"/>
              <a:t>O </a:t>
            </a:r>
            <a:r>
              <a:rPr lang="en-US" sz="3400" dirty="0"/>
              <a:t>S</a:t>
            </a:r>
          </a:p>
        </p:txBody>
      </p:sp>
      <p:sp>
        <p:nvSpPr>
          <p:cNvPr id="3" name="Content Placeholder 2">
            <a:extLst>
              <a:ext uri="{FF2B5EF4-FFF2-40B4-BE49-F238E27FC236}">
                <a16:creationId xmlns:a16="http://schemas.microsoft.com/office/drawing/2014/main" id="{E46041A6-3908-B2A9-E216-DE30157A7D22}"/>
              </a:ext>
            </a:extLst>
          </p:cNvPr>
          <p:cNvSpPr>
            <a:spLocks noGrp="1"/>
          </p:cNvSpPr>
          <p:nvPr>
            <p:ph sz="quarter" idx="13"/>
          </p:nvPr>
        </p:nvSpPr>
        <p:spPr>
          <a:xfrm>
            <a:off x="523875" y="1098375"/>
            <a:ext cx="11152188" cy="975070"/>
          </a:xfrm>
        </p:spPr>
        <p:txBody>
          <a:bodyPr wrap="square" lIns="0" tIns="18000" rIns="0" bIns="18000" anchor="ctr" anchorCtr="0">
            <a:spAutoFit/>
          </a:bodyPr>
          <a:lstStyle/>
          <a:p>
            <a:pPr marL="342900" indent="-342900">
              <a:spcBef>
                <a:spcPts val="600"/>
              </a:spcBef>
            </a:pPr>
            <a:r>
              <a:rPr lang="en-US" sz="2800" dirty="0"/>
              <a:t>A reasonably secure desktop </a:t>
            </a:r>
            <a:r>
              <a:rPr lang="en-US" sz="2800" spc="-300" dirty="0"/>
              <a:t>O </a:t>
            </a:r>
            <a:r>
              <a:rPr lang="en-US" sz="2800" dirty="0"/>
              <a:t>S</a:t>
            </a:r>
          </a:p>
          <a:p>
            <a:pPr marL="342900" indent="-342900">
              <a:spcBef>
                <a:spcPts val="600"/>
              </a:spcBef>
            </a:pPr>
            <a:r>
              <a:rPr lang="en-US" sz="2800" dirty="0"/>
              <a:t>Security by Compartmentalization</a:t>
            </a:r>
          </a:p>
        </p:txBody>
      </p:sp>
      <p:sp>
        <p:nvSpPr>
          <p:cNvPr id="4" name="Content Placeholder 3">
            <a:extLst>
              <a:ext uri="{FF2B5EF4-FFF2-40B4-BE49-F238E27FC236}">
                <a16:creationId xmlns:a16="http://schemas.microsoft.com/office/drawing/2014/main" id="{BDE8404E-6A9B-71A3-5B1B-EB41CF96C25B}"/>
              </a:ext>
            </a:extLst>
          </p:cNvPr>
          <p:cNvSpPr>
            <a:spLocks noGrp="1"/>
          </p:cNvSpPr>
          <p:nvPr>
            <p:ph sz="quarter" idx="14"/>
          </p:nvPr>
        </p:nvSpPr>
        <p:spPr>
          <a:xfrm>
            <a:off x="523876" y="2152944"/>
            <a:ext cx="225297" cy="405683"/>
          </a:xfrm>
        </p:spPr>
        <p:txBody>
          <a:bodyPr wrap="square" lIns="0" tIns="18000" rIns="0" bIns="18000" anchor="ctr" anchorCtr="0">
            <a:spAutoFit/>
          </a:bodyPr>
          <a:lstStyle/>
          <a:p>
            <a:pPr marL="0" indent="0"/>
            <a:r>
              <a:rPr lang="en-US" sz="2400" dirty="0"/>
              <a:t> </a:t>
            </a:r>
            <a:r>
              <a:rPr lang="en-US" sz="100" dirty="0"/>
              <a:t> </a:t>
            </a:r>
          </a:p>
        </p:txBody>
      </p:sp>
      <p:graphicFrame>
        <p:nvGraphicFramePr>
          <p:cNvPr id="11" name="Object 10" descr="Qubes exclamation mark equals Hypervisor forward slash V M M.">
            <a:extLst>
              <a:ext uri="{FF2B5EF4-FFF2-40B4-BE49-F238E27FC236}">
                <a16:creationId xmlns:a16="http://schemas.microsoft.com/office/drawing/2014/main" id="{A0CFFB98-C346-F446-9F42-14477E7CA787}"/>
              </a:ext>
            </a:extLst>
          </p:cNvPr>
          <p:cNvGraphicFramePr>
            <a:graphicFrameLocks noChangeAspect="1"/>
          </p:cNvGraphicFramePr>
          <p:nvPr>
            <p:extLst>
              <p:ext uri="{D42A27DB-BD31-4B8C-83A1-F6EECF244321}">
                <p14:modId xmlns:p14="http://schemas.microsoft.com/office/powerpoint/2010/main" val="2896443369"/>
              </p:ext>
            </p:extLst>
          </p:nvPr>
        </p:nvGraphicFramePr>
        <p:xfrm>
          <a:off x="848474" y="2188990"/>
          <a:ext cx="4864116" cy="396546"/>
        </p:xfrm>
        <a:graphic>
          <a:graphicData uri="http://schemas.openxmlformats.org/presentationml/2006/ole">
            <mc:AlternateContent xmlns:mc="http://schemas.openxmlformats.org/markup-compatibility/2006">
              <mc:Choice xmlns:v="urn:schemas-microsoft-com:vml" Requires="v">
                <p:oleObj name="Equation" r:id="rId2" imgW="1815840" imgH="203040" progId="Equation.DSMT4">
                  <p:embed/>
                </p:oleObj>
              </mc:Choice>
              <mc:Fallback>
                <p:oleObj name="Equation" r:id="rId2" imgW="1815840" imgH="203040" progId="Equation.DSMT4">
                  <p:embed/>
                  <p:pic>
                    <p:nvPicPr>
                      <p:cNvPr id="11" name="Object 10" descr="A right headed arrow. ">
                        <a:extLst>
                          <a:ext uri="{FF2B5EF4-FFF2-40B4-BE49-F238E27FC236}">
                            <a16:creationId xmlns:a16="http://schemas.microsoft.com/office/drawing/2014/main" id="{A0CFFB98-C346-F446-9F42-14477E7CA787}"/>
                          </a:ext>
                        </a:extLst>
                      </p:cNvPr>
                      <p:cNvPicPr/>
                      <p:nvPr/>
                    </p:nvPicPr>
                    <p:blipFill>
                      <a:blip r:embed="rId3"/>
                      <a:stretch>
                        <a:fillRect/>
                      </a:stretch>
                    </p:blipFill>
                    <p:spPr>
                      <a:xfrm>
                        <a:off x="848474" y="2188990"/>
                        <a:ext cx="4864116" cy="396546"/>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63BE4A5-C8B3-6138-3474-A2C4D0CDFA9A}"/>
              </a:ext>
            </a:extLst>
          </p:cNvPr>
          <p:cNvSpPr>
            <a:spLocks noGrp="1"/>
          </p:cNvSpPr>
          <p:nvPr>
            <p:ph sz="quarter" idx="15"/>
          </p:nvPr>
        </p:nvSpPr>
        <p:spPr>
          <a:xfrm>
            <a:off x="523875" y="2617811"/>
            <a:ext cx="11152188" cy="467239"/>
          </a:xfrm>
        </p:spPr>
        <p:txBody>
          <a:bodyPr wrap="square" lIns="0" tIns="18000" rIns="0" bIns="18000" anchor="ctr" anchorCtr="0">
            <a:spAutoFit/>
          </a:bodyPr>
          <a:lstStyle/>
          <a:p>
            <a:pPr marL="829818" lvl="1" indent="-342900"/>
            <a:r>
              <a:rPr lang="en-US" sz="2800" dirty="0"/>
              <a:t>(</a:t>
            </a:r>
            <a:r>
              <a:rPr lang="en-US" sz="2800" dirty="0" err="1"/>
              <a:t>Qubes</a:t>
            </a:r>
            <a:r>
              <a:rPr lang="en-US" sz="2800" dirty="0"/>
              <a:t> is a user of a </a:t>
            </a:r>
            <a:r>
              <a:rPr lang="en-US" sz="2800" spc="-300" dirty="0"/>
              <a:t>V M </a:t>
            </a:r>
            <a:r>
              <a:rPr lang="en-US" sz="2800" dirty="0" err="1"/>
              <a:t>M</a:t>
            </a:r>
            <a:r>
              <a:rPr lang="en-US" sz="2800" dirty="0"/>
              <a:t>, presently Xen)</a:t>
            </a:r>
          </a:p>
        </p:txBody>
      </p:sp>
      <p:sp>
        <p:nvSpPr>
          <p:cNvPr id="6" name="Content Placeholder 5">
            <a:extLst>
              <a:ext uri="{FF2B5EF4-FFF2-40B4-BE49-F238E27FC236}">
                <a16:creationId xmlns:a16="http://schemas.microsoft.com/office/drawing/2014/main" id="{BB859658-EF97-84AF-4FF6-43CB7CB18D5E}"/>
              </a:ext>
            </a:extLst>
          </p:cNvPr>
          <p:cNvSpPr>
            <a:spLocks noGrp="1"/>
          </p:cNvSpPr>
          <p:nvPr>
            <p:ph sz="quarter" idx="16"/>
          </p:nvPr>
        </p:nvSpPr>
        <p:spPr>
          <a:xfrm>
            <a:off x="511468" y="3190359"/>
            <a:ext cx="403446" cy="405683"/>
          </a:xfrm>
        </p:spPr>
        <p:txBody>
          <a:bodyPr wrap="square" lIns="0" tIns="18000" rIns="0" bIns="18000" anchor="ctr" anchorCtr="0">
            <a:spAutoFit/>
          </a:bodyPr>
          <a:lstStyle/>
          <a:p>
            <a:pPr marL="0" indent="0"/>
            <a:r>
              <a:rPr lang="en-US" sz="2400" dirty="0"/>
              <a:t> </a:t>
            </a:r>
            <a:r>
              <a:rPr lang="en-US" sz="100" dirty="0"/>
              <a:t> </a:t>
            </a:r>
          </a:p>
        </p:txBody>
      </p:sp>
      <p:graphicFrame>
        <p:nvGraphicFramePr>
          <p:cNvPr id="12" name="Object 11" descr="Qubes exclamation mark equals Linux Distro.">
            <a:extLst>
              <a:ext uri="{FF2B5EF4-FFF2-40B4-BE49-F238E27FC236}">
                <a16:creationId xmlns:a16="http://schemas.microsoft.com/office/drawing/2014/main" id="{B445E34B-5169-3BF4-7326-70A96A13BFB5}"/>
              </a:ext>
            </a:extLst>
          </p:cNvPr>
          <p:cNvGraphicFramePr>
            <a:graphicFrameLocks noChangeAspect="1"/>
          </p:cNvGraphicFramePr>
          <p:nvPr>
            <p:extLst>
              <p:ext uri="{D42A27DB-BD31-4B8C-83A1-F6EECF244321}">
                <p14:modId xmlns:p14="http://schemas.microsoft.com/office/powerpoint/2010/main" val="3333475152"/>
              </p:ext>
            </p:extLst>
          </p:nvPr>
        </p:nvGraphicFramePr>
        <p:xfrm>
          <a:off x="870279" y="3162714"/>
          <a:ext cx="3967100" cy="388059"/>
        </p:xfrm>
        <a:graphic>
          <a:graphicData uri="http://schemas.openxmlformats.org/presentationml/2006/ole">
            <mc:AlternateContent xmlns:mc="http://schemas.openxmlformats.org/markup-compatibility/2006">
              <mc:Choice xmlns:v="urn:schemas-microsoft-com:vml" Requires="v">
                <p:oleObj name="Equation" r:id="rId4" imgW="1511280" imgH="203040" progId="Equation.DSMT4">
                  <p:embed/>
                </p:oleObj>
              </mc:Choice>
              <mc:Fallback>
                <p:oleObj name="Equation" r:id="rId4" imgW="1511280" imgH="203040" progId="Equation.DSMT4">
                  <p:embed/>
                  <p:pic>
                    <p:nvPicPr>
                      <p:cNvPr id="12" name="Object 11" descr="A right headed arrow. ">
                        <a:extLst>
                          <a:ext uri="{FF2B5EF4-FFF2-40B4-BE49-F238E27FC236}">
                            <a16:creationId xmlns:a16="http://schemas.microsoft.com/office/drawing/2014/main" id="{B445E34B-5169-3BF4-7326-70A96A13BFB5}"/>
                          </a:ext>
                        </a:extLst>
                      </p:cNvPr>
                      <p:cNvPicPr/>
                      <p:nvPr/>
                    </p:nvPicPr>
                    <p:blipFill>
                      <a:blip r:embed="rId5"/>
                      <a:stretch>
                        <a:fillRect/>
                      </a:stretch>
                    </p:blipFill>
                    <p:spPr>
                      <a:xfrm>
                        <a:off x="870279" y="3162714"/>
                        <a:ext cx="3967100" cy="388059"/>
                      </a:xfrm>
                      <a:prstGeom prst="rect">
                        <a:avLst/>
                      </a:prstGeom>
                    </p:spPr>
                  </p:pic>
                </p:oleObj>
              </mc:Fallback>
            </mc:AlternateContent>
          </a:graphicData>
        </a:graphic>
      </p:graphicFrame>
    </p:spTree>
    <p:extLst>
      <p:ext uri="{BB962C8B-B14F-4D97-AF65-F5344CB8AC3E}">
        <p14:creationId xmlns:p14="http://schemas.microsoft.com/office/powerpoint/2010/main" val="3745003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8DB5-9D13-E1BA-E120-D5F7A0BABC67}"/>
              </a:ext>
            </a:extLst>
          </p:cNvPr>
          <p:cNvSpPr>
            <a:spLocks noGrp="1"/>
          </p:cNvSpPr>
          <p:nvPr>
            <p:ph type="title"/>
          </p:nvPr>
        </p:nvSpPr>
        <p:spPr>
          <a:xfrm>
            <a:off x="523875" y="305553"/>
            <a:ext cx="11152188" cy="559572"/>
          </a:xfrm>
        </p:spPr>
        <p:txBody>
          <a:bodyPr wrap="square" lIns="0" tIns="18000" rIns="0" bIns="18000" anchor="ctr" anchorCtr="0">
            <a:spAutoFit/>
          </a:bodyPr>
          <a:lstStyle/>
          <a:p>
            <a:r>
              <a:rPr lang="en-US" sz="3400" dirty="0"/>
              <a:t>Problems with Current </a:t>
            </a:r>
            <a:r>
              <a:rPr lang="en-US" sz="3400" spc="-500" dirty="0"/>
              <a:t>O S </a:t>
            </a:r>
            <a:r>
              <a:rPr lang="en-US" sz="3400" dirty="0" err="1"/>
              <a:t>s</a:t>
            </a:r>
            <a:endParaRPr lang="en-US" sz="3400" dirty="0"/>
          </a:p>
        </p:txBody>
      </p:sp>
      <p:sp>
        <p:nvSpPr>
          <p:cNvPr id="3" name="Content Placeholder 2">
            <a:extLst>
              <a:ext uri="{FF2B5EF4-FFF2-40B4-BE49-F238E27FC236}">
                <a16:creationId xmlns:a16="http://schemas.microsoft.com/office/drawing/2014/main" id="{E46041A6-3908-B2A9-E216-DE30157A7D22}"/>
              </a:ext>
            </a:extLst>
          </p:cNvPr>
          <p:cNvSpPr>
            <a:spLocks noGrp="1"/>
          </p:cNvSpPr>
          <p:nvPr>
            <p:ph sz="quarter" idx="13"/>
          </p:nvPr>
        </p:nvSpPr>
        <p:spPr>
          <a:xfrm>
            <a:off x="523875" y="1702999"/>
            <a:ext cx="11152188" cy="3437283"/>
          </a:xfrm>
        </p:spPr>
        <p:txBody>
          <a:bodyPr wrap="square" lIns="0" tIns="18000" rIns="0" bIns="18000" anchor="ctr" anchorCtr="0">
            <a:spAutoFit/>
          </a:bodyPr>
          <a:lstStyle/>
          <a:p>
            <a:pPr marL="342900" indent="-342900">
              <a:spcBef>
                <a:spcPts val="600"/>
              </a:spcBef>
            </a:pPr>
            <a:r>
              <a:rPr lang="en-US" sz="2800" dirty="0"/>
              <a:t>Attacks from (exploited) apps (browsers, </a:t>
            </a:r>
            <a:r>
              <a:rPr lang="en-US" sz="2800" spc="-300" dirty="0"/>
              <a:t>P D </a:t>
            </a:r>
            <a:r>
              <a:rPr lang="en-US" sz="2800" dirty="0"/>
              <a:t>F readers, etc.)</a:t>
            </a:r>
          </a:p>
          <a:p>
            <a:pPr marL="342900" indent="-342900">
              <a:spcBef>
                <a:spcPts val="600"/>
              </a:spcBef>
            </a:pPr>
            <a:r>
              <a:rPr lang="en-US" sz="2800" dirty="0"/>
              <a:t>Attacks from (malicious) apps (Spyware, Backdoors, etc.)</a:t>
            </a:r>
          </a:p>
          <a:p>
            <a:pPr marL="342900" indent="-342900">
              <a:spcBef>
                <a:spcPts val="600"/>
              </a:spcBef>
            </a:pPr>
            <a:r>
              <a:rPr lang="en-US" sz="2800" dirty="0"/>
              <a:t>Attacks form (compromised) </a:t>
            </a:r>
            <a:r>
              <a:rPr lang="en-US" sz="2800" spc="-300" dirty="0"/>
              <a:t>U S </a:t>
            </a:r>
            <a:r>
              <a:rPr lang="en-US" sz="2800" dirty="0"/>
              <a:t>B devices</a:t>
            </a:r>
          </a:p>
          <a:p>
            <a:pPr marL="342900" indent="-342900">
              <a:spcBef>
                <a:spcPts val="600"/>
              </a:spcBef>
            </a:pPr>
            <a:r>
              <a:rPr lang="en-US" sz="2800" dirty="0"/>
              <a:t>Attacks from networking stacks (</a:t>
            </a:r>
            <a:r>
              <a:rPr lang="en-US" sz="2800" spc="-300" dirty="0"/>
              <a:t>D H C </a:t>
            </a:r>
            <a:r>
              <a:rPr lang="en-US" sz="2800" dirty="0"/>
              <a:t>P client, </a:t>
            </a:r>
            <a:r>
              <a:rPr lang="en-US" sz="2800" dirty="0" err="1"/>
              <a:t>WiFi</a:t>
            </a:r>
            <a:r>
              <a:rPr lang="en-US" sz="2800" dirty="0"/>
              <a:t> driver/stacks)</a:t>
            </a:r>
          </a:p>
          <a:p>
            <a:pPr marL="342900" indent="-342900">
              <a:spcBef>
                <a:spcPts val="600"/>
              </a:spcBef>
            </a:pPr>
            <a:r>
              <a:rPr lang="en-US" sz="2800" dirty="0"/>
              <a:t>Attacks via (malformed) </a:t>
            </a:r>
            <a:r>
              <a:rPr lang="en-US" sz="2800" spc="-300" dirty="0"/>
              <a:t>F </a:t>
            </a:r>
            <a:r>
              <a:rPr lang="en-US" sz="2800" dirty="0"/>
              <a:t>S/Volume Metadata (</a:t>
            </a:r>
            <a:r>
              <a:rPr lang="en-US" sz="2800" spc="-300" dirty="0"/>
              <a:t>U S </a:t>
            </a:r>
            <a:r>
              <a:rPr lang="en-US" sz="2800" dirty="0"/>
              <a:t>B sticks)</a:t>
            </a:r>
          </a:p>
          <a:p>
            <a:pPr marL="342900" indent="-342900">
              <a:spcBef>
                <a:spcPts val="600"/>
              </a:spcBef>
            </a:pPr>
            <a:r>
              <a:rPr lang="en-US" sz="2800" dirty="0"/>
              <a:t>Lack of </a:t>
            </a:r>
            <a:r>
              <a:rPr lang="en-US" sz="2800" spc="-300" dirty="0"/>
              <a:t>G U </a:t>
            </a:r>
            <a:r>
              <a:rPr lang="en-US" sz="2800" dirty="0"/>
              <a:t>I isolation (sniffing content &amp; clipboard, sniffing &amp; spoofing keystrokes)</a:t>
            </a:r>
          </a:p>
        </p:txBody>
      </p:sp>
    </p:spTree>
    <p:extLst>
      <p:ext uri="{BB962C8B-B14F-4D97-AF65-F5344CB8AC3E}">
        <p14:creationId xmlns:p14="http://schemas.microsoft.com/office/powerpoint/2010/main" val="3719473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8DB5-9D13-E1BA-E120-D5F7A0BABC67}"/>
              </a:ext>
            </a:extLst>
          </p:cNvPr>
          <p:cNvSpPr>
            <a:spLocks noGrp="1"/>
          </p:cNvSpPr>
          <p:nvPr>
            <p:ph type="title"/>
          </p:nvPr>
        </p:nvSpPr>
        <p:spPr>
          <a:xfrm>
            <a:off x="523875" y="307327"/>
            <a:ext cx="11152188" cy="559572"/>
          </a:xfrm>
        </p:spPr>
        <p:txBody>
          <a:bodyPr wrap="square" lIns="0" tIns="18000" rIns="0" bIns="18000" anchor="ctr" anchorCtr="0">
            <a:spAutoFit/>
          </a:bodyPr>
          <a:lstStyle/>
          <a:p>
            <a:r>
              <a:rPr lang="en-US" sz="3400" dirty="0"/>
              <a:t>Monolithic Systems are Hard to Secure </a:t>
            </a:r>
          </a:p>
        </p:txBody>
      </p:sp>
      <p:sp>
        <p:nvSpPr>
          <p:cNvPr id="3" name="Content Placeholder 2">
            <a:extLst>
              <a:ext uri="{FF2B5EF4-FFF2-40B4-BE49-F238E27FC236}">
                <a16:creationId xmlns:a16="http://schemas.microsoft.com/office/drawing/2014/main" id="{E46041A6-3908-B2A9-E216-DE30157A7D22}"/>
              </a:ext>
            </a:extLst>
          </p:cNvPr>
          <p:cNvSpPr>
            <a:spLocks noGrp="1"/>
          </p:cNvSpPr>
          <p:nvPr>
            <p:ph sz="quarter" idx="13"/>
          </p:nvPr>
        </p:nvSpPr>
        <p:spPr>
          <a:xfrm>
            <a:off x="523874" y="1264812"/>
            <a:ext cx="11152187" cy="3437283"/>
          </a:xfrm>
        </p:spPr>
        <p:txBody>
          <a:bodyPr wrap="square" lIns="0" tIns="18000" rIns="0" bIns="18000" anchor="ctr" anchorCtr="0">
            <a:spAutoFit/>
          </a:bodyPr>
          <a:lstStyle/>
          <a:p>
            <a:pPr marL="342900" indent="-342900">
              <a:spcBef>
                <a:spcPts val="600"/>
              </a:spcBef>
            </a:pPr>
            <a:r>
              <a:rPr lang="en-US" sz="2800" dirty="0" err="1"/>
              <a:t>WiFi</a:t>
            </a:r>
            <a:r>
              <a:rPr lang="en-US" sz="2800" dirty="0"/>
              <a:t> &amp; </a:t>
            </a:r>
            <a:r>
              <a:rPr lang="en-US" sz="2800" spc="-300" dirty="0"/>
              <a:t>N I </a:t>
            </a:r>
            <a:r>
              <a:rPr lang="en-US" sz="2800" dirty="0"/>
              <a:t>C &amp; </a:t>
            </a:r>
            <a:r>
              <a:rPr lang="en-US" sz="2800" spc="-300" dirty="0"/>
              <a:t>B </a:t>
            </a:r>
            <a:r>
              <a:rPr lang="en-US" sz="2800" dirty="0"/>
              <a:t>T drivers &amp; stacks</a:t>
            </a:r>
          </a:p>
          <a:p>
            <a:pPr marL="342900" indent="-342900">
              <a:spcBef>
                <a:spcPts val="600"/>
              </a:spcBef>
            </a:pPr>
            <a:r>
              <a:rPr lang="en-US" sz="2800" spc="-300" dirty="0"/>
              <a:t>U S </a:t>
            </a:r>
            <a:r>
              <a:rPr lang="en-US" sz="2800" dirty="0"/>
              <a:t>B drivers &amp; stacks</a:t>
            </a:r>
          </a:p>
          <a:p>
            <a:pPr marL="342900" indent="-342900">
              <a:spcBef>
                <a:spcPts val="600"/>
              </a:spcBef>
            </a:pPr>
            <a:r>
              <a:rPr lang="en-US" sz="2800" dirty="0"/>
              <a:t>File system modules &amp; other volume processing code</a:t>
            </a:r>
          </a:p>
          <a:p>
            <a:pPr marL="342900" indent="-342900">
              <a:spcBef>
                <a:spcPts val="600"/>
              </a:spcBef>
            </a:pPr>
            <a:r>
              <a:rPr lang="en-US" sz="2800" dirty="0"/>
              <a:t>All the various </a:t>
            </a:r>
            <a:r>
              <a:rPr lang="en-US" sz="2800" spc="-300" dirty="0"/>
              <a:t>A P I </a:t>
            </a:r>
            <a:r>
              <a:rPr lang="en-US" sz="2800" dirty="0"/>
              <a:t>s (e.g. debug, </a:t>
            </a:r>
            <a:r>
              <a:rPr lang="en-US" sz="2800" spc="-300" dirty="0"/>
              <a:t>V F </a:t>
            </a:r>
            <a:r>
              <a:rPr lang="en-US" sz="2800" dirty="0"/>
              <a:t>S, sockets </a:t>
            </a:r>
            <a:r>
              <a:rPr lang="en-US" sz="2800" spc="-300" dirty="0"/>
              <a:t>A P </a:t>
            </a:r>
            <a:r>
              <a:rPr lang="en-US" sz="2800" dirty="0"/>
              <a:t>I, </a:t>
            </a:r>
            <a:r>
              <a:rPr lang="en-US" sz="2800" dirty="0" err="1"/>
              <a:t>etc</a:t>
            </a:r>
            <a:r>
              <a:rPr lang="en-US" sz="2800" dirty="0"/>
              <a:t>)</a:t>
            </a:r>
          </a:p>
          <a:p>
            <a:pPr marL="342900" indent="-342900">
              <a:spcBef>
                <a:spcPts val="600"/>
              </a:spcBef>
            </a:pPr>
            <a:r>
              <a:rPr lang="en-US" sz="2800" dirty="0"/>
              <a:t>Why should all these be part of </a:t>
            </a:r>
            <a:r>
              <a:rPr lang="en-US" sz="2800" b="1" dirty="0"/>
              <a:t>Trusted Computing Base </a:t>
            </a:r>
            <a:r>
              <a:rPr lang="en-US" sz="2800" dirty="0"/>
              <a:t>(</a:t>
            </a:r>
            <a:r>
              <a:rPr lang="en-US" sz="2800" b="1" spc="-300" dirty="0"/>
              <a:t>T C </a:t>
            </a:r>
            <a:r>
              <a:rPr lang="en-US" sz="2800" b="1" dirty="0"/>
              <a:t>B</a:t>
            </a:r>
            <a:r>
              <a:rPr lang="en-US" sz="2800" dirty="0"/>
              <a:t>)?</a:t>
            </a:r>
          </a:p>
          <a:p>
            <a:pPr marL="342900" indent="-342900">
              <a:spcBef>
                <a:spcPts val="600"/>
              </a:spcBef>
            </a:pPr>
            <a:r>
              <a:rPr lang="en-US" sz="2800" dirty="0"/>
              <a:t>Note: This is a similar observation to that made by microkernel enthusiasts</a:t>
            </a:r>
          </a:p>
        </p:txBody>
      </p:sp>
    </p:spTree>
    <p:extLst>
      <p:ext uri="{BB962C8B-B14F-4D97-AF65-F5344CB8AC3E}">
        <p14:creationId xmlns:p14="http://schemas.microsoft.com/office/powerpoint/2010/main" val="2884410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8DB5-9D13-E1BA-E120-D5F7A0BABC67}"/>
              </a:ext>
            </a:extLst>
          </p:cNvPr>
          <p:cNvSpPr>
            <a:spLocks noGrp="1"/>
          </p:cNvSpPr>
          <p:nvPr>
            <p:ph type="title"/>
          </p:nvPr>
        </p:nvSpPr>
        <p:spPr>
          <a:xfrm>
            <a:off x="523875" y="307327"/>
            <a:ext cx="11152188" cy="559572"/>
          </a:xfrm>
        </p:spPr>
        <p:txBody>
          <a:bodyPr wrap="square" lIns="0" tIns="18000" rIns="0" bIns="18000" anchor="ctr" anchorCtr="0">
            <a:spAutoFit/>
          </a:bodyPr>
          <a:lstStyle/>
          <a:p>
            <a:r>
              <a:rPr lang="en-US" sz="3400" dirty="0"/>
              <a:t>And </a:t>
            </a:r>
            <a:r>
              <a:rPr lang="en-US" sz="3400" dirty="0" err="1"/>
              <a:t>Monolithism</a:t>
            </a:r>
            <a:r>
              <a:rPr lang="en-US" sz="3400" dirty="0"/>
              <a:t> Goes Beyond the Kernel</a:t>
            </a:r>
          </a:p>
        </p:txBody>
      </p:sp>
      <p:sp>
        <p:nvSpPr>
          <p:cNvPr id="3" name="Content Placeholder 2">
            <a:extLst>
              <a:ext uri="{FF2B5EF4-FFF2-40B4-BE49-F238E27FC236}">
                <a16:creationId xmlns:a16="http://schemas.microsoft.com/office/drawing/2014/main" id="{E46041A6-3908-B2A9-E216-DE30157A7D22}"/>
              </a:ext>
            </a:extLst>
          </p:cNvPr>
          <p:cNvSpPr>
            <a:spLocks noGrp="1"/>
          </p:cNvSpPr>
          <p:nvPr>
            <p:ph sz="quarter" idx="13"/>
          </p:nvPr>
        </p:nvSpPr>
        <p:spPr>
          <a:xfrm>
            <a:off x="523875" y="1318526"/>
            <a:ext cx="11152188" cy="3437283"/>
          </a:xfrm>
        </p:spPr>
        <p:txBody>
          <a:bodyPr wrap="square" lIns="0" tIns="18000" rIns="0" bIns="18000" anchor="ctr" anchorCtr="0">
            <a:spAutoFit/>
          </a:bodyPr>
          <a:lstStyle/>
          <a:p>
            <a:pPr marL="342900" indent="-342900">
              <a:spcBef>
                <a:spcPts val="600"/>
              </a:spcBef>
            </a:pPr>
            <a:r>
              <a:rPr lang="en-US" sz="2800" spc="-300" dirty="0"/>
              <a:t>G U </a:t>
            </a:r>
            <a:r>
              <a:rPr lang="en-US" sz="2800" dirty="0"/>
              <a:t>I server (</a:t>
            </a:r>
            <a:r>
              <a:rPr lang="en-US" sz="2800" dirty="0" err="1"/>
              <a:t>Xorg</a:t>
            </a:r>
            <a:r>
              <a:rPr lang="en-US" sz="2800" dirty="0"/>
              <a:t>)</a:t>
            </a:r>
          </a:p>
          <a:p>
            <a:pPr marL="342900" indent="-342900">
              <a:spcBef>
                <a:spcPts val="600"/>
              </a:spcBef>
            </a:pPr>
            <a:r>
              <a:rPr lang="en-US" sz="2800" dirty="0"/>
              <a:t>Various system services</a:t>
            </a:r>
          </a:p>
          <a:p>
            <a:pPr marL="829818" lvl="1" indent="-342900"/>
            <a:r>
              <a:rPr lang="en-US" sz="2800" dirty="0"/>
              <a:t>Network Manager and other D-Bus endpoints</a:t>
            </a:r>
          </a:p>
          <a:p>
            <a:pPr marL="829818" lvl="1" indent="-342900"/>
            <a:r>
              <a:rPr lang="en-US" sz="2800" dirty="0" err="1"/>
              <a:t>udev</a:t>
            </a:r>
            <a:r>
              <a:rPr lang="en-US" sz="2800" dirty="0"/>
              <a:t> services (e.g. block device mounting)</a:t>
            </a:r>
          </a:p>
          <a:p>
            <a:pPr marL="829818" lvl="1" indent="-342900"/>
            <a:r>
              <a:rPr lang="en-US" sz="2800" spc="-300" dirty="0"/>
              <a:t>C U P </a:t>
            </a:r>
            <a:r>
              <a:rPr lang="en-US" sz="2800" dirty="0"/>
              <a:t>S, desktop indexing, etc.</a:t>
            </a:r>
          </a:p>
          <a:p>
            <a:pPr marL="342900" indent="-342900">
              <a:spcBef>
                <a:spcPts val="600"/>
              </a:spcBef>
            </a:pPr>
            <a:r>
              <a:rPr lang="en-US" sz="2800" dirty="0"/>
              <a:t>Again, monolithic means: bloated, complex, difficult to understand, and manage</a:t>
            </a:r>
          </a:p>
        </p:txBody>
      </p:sp>
    </p:spTree>
    <p:extLst>
      <p:ext uri="{BB962C8B-B14F-4D97-AF65-F5344CB8AC3E}">
        <p14:creationId xmlns:p14="http://schemas.microsoft.com/office/powerpoint/2010/main" val="1620222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8DB5-9D13-E1BA-E120-D5F7A0BABC67}"/>
              </a:ext>
            </a:extLst>
          </p:cNvPr>
          <p:cNvSpPr>
            <a:spLocks noGrp="1"/>
          </p:cNvSpPr>
          <p:nvPr>
            <p:ph type="title"/>
          </p:nvPr>
        </p:nvSpPr>
        <p:spPr>
          <a:xfrm>
            <a:off x="523875" y="297802"/>
            <a:ext cx="11152188" cy="559572"/>
          </a:xfrm>
        </p:spPr>
        <p:txBody>
          <a:bodyPr wrap="square" lIns="0" tIns="18000" rIns="0" bIns="18000" anchor="ctr" anchorCtr="0">
            <a:spAutoFit/>
          </a:bodyPr>
          <a:lstStyle/>
          <a:p>
            <a:r>
              <a:rPr lang="en-US" sz="3400"/>
              <a:t>Qubes</a:t>
            </a:r>
            <a:r>
              <a:rPr lang="en-US" sz="3400" dirty="0"/>
              <a:t> </a:t>
            </a:r>
            <a:r>
              <a:rPr lang="en-US" sz="3400" spc="-500" dirty="0"/>
              <a:t>O </a:t>
            </a:r>
            <a:r>
              <a:rPr lang="en-US" sz="3400" dirty="0"/>
              <a:t>S: Security by Compartmentalization</a:t>
            </a:r>
          </a:p>
        </p:txBody>
      </p:sp>
      <p:pic>
        <p:nvPicPr>
          <p:cNvPr id="7" name="Picture 6" descr="An illustration titled trusted and secure hypervision example Xen. &#10;Long description is available in notes, press F6">
            <a:extLst>
              <a:ext uri="{FF2B5EF4-FFF2-40B4-BE49-F238E27FC236}">
                <a16:creationId xmlns:a16="http://schemas.microsoft.com/office/drawing/2014/main" id="{A7C34829-3AA7-C895-60F7-9E1B5A071F5A}"/>
              </a:ext>
            </a:extLst>
          </p:cNvPr>
          <p:cNvPicPr>
            <a:picLocks noChangeAspect="1"/>
          </p:cNvPicPr>
          <p:nvPr/>
        </p:nvPicPr>
        <p:blipFill>
          <a:blip r:embed="rId3"/>
          <a:stretch>
            <a:fillRect/>
          </a:stretch>
        </p:blipFill>
        <p:spPr>
          <a:xfrm>
            <a:off x="3054317" y="1650809"/>
            <a:ext cx="6102417" cy="4581625"/>
          </a:xfrm>
          <a:prstGeom prst="rect">
            <a:avLst/>
          </a:prstGeom>
        </p:spPr>
      </p:pic>
    </p:spTree>
    <p:extLst>
      <p:ext uri="{BB962C8B-B14F-4D97-AF65-F5344CB8AC3E}">
        <p14:creationId xmlns:p14="http://schemas.microsoft.com/office/powerpoint/2010/main" val="2046206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8DB5-9D13-E1BA-E120-D5F7A0BABC67}"/>
              </a:ext>
            </a:extLst>
          </p:cNvPr>
          <p:cNvSpPr>
            <a:spLocks noGrp="1"/>
          </p:cNvSpPr>
          <p:nvPr>
            <p:ph type="title"/>
          </p:nvPr>
        </p:nvSpPr>
        <p:spPr>
          <a:xfrm>
            <a:off x="523875" y="305565"/>
            <a:ext cx="11152188" cy="559572"/>
          </a:xfrm>
        </p:spPr>
        <p:txBody>
          <a:bodyPr wrap="square" lIns="0" tIns="18000" rIns="0" bIns="18000" anchor="ctr" anchorCtr="0">
            <a:spAutoFit/>
          </a:bodyPr>
          <a:lstStyle/>
          <a:p>
            <a:r>
              <a:rPr lang="en-US" sz="3400"/>
              <a:t>Again: Compare Microkernels</a:t>
            </a:r>
          </a:p>
        </p:txBody>
      </p:sp>
      <p:pic>
        <p:nvPicPr>
          <p:cNvPr id="7" name="Picture 6" descr="An illustration of the comparison between microkernels.&#10;Long description is available in notes, press F6">
            <a:extLst>
              <a:ext uri="{FF2B5EF4-FFF2-40B4-BE49-F238E27FC236}">
                <a16:creationId xmlns:a16="http://schemas.microsoft.com/office/drawing/2014/main" id="{A7C34829-3AA7-C895-60F7-9E1B5A071F5A}"/>
              </a:ext>
            </a:extLst>
          </p:cNvPr>
          <p:cNvPicPr>
            <a:picLocks noChangeAspect="1"/>
          </p:cNvPicPr>
          <p:nvPr/>
        </p:nvPicPr>
        <p:blipFill>
          <a:blip r:embed="rId3"/>
          <a:srcRect/>
          <a:stretch/>
        </p:blipFill>
        <p:spPr>
          <a:xfrm>
            <a:off x="2104382" y="1379924"/>
            <a:ext cx="7983236" cy="4136239"/>
          </a:xfrm>
          <a:prstGeom prst="rect">
            <a:avLst/>
          </a:prstGeom>
        </p:spPr>
      </p:pic>
    </p:spTree>
    <p:extLst>
      <p:ext uri="{BB962C8B-B14F-4D97-AF65-F5344CB8AC3E}">
        <p14:creationId xmlns:p14="http://schemas.microsoft.com/office/powerpoint/2010/main" val="374467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0BFF-9131-64AE-6E44-4804D519968E}"/>
              </a:ext>
            </a:extLst>
          </p:cNvPr>
          <p:cNvSpPr>
            <a:spLocks noGrp="1"/>
          </p:cNvSpPr>
          <p:nvPr>
            <p:ph type="title"/>
          </p:nvPr>
        </p:nvSpPr>
        <p:spPr>
          <a:xfrm>
            <a:off x="523875" y="307332"/>
            <a:ext cx="11152188" cy="559572"/>
          </a:xfrm>
        </p:spPr>
        <p:txBody>
          <a:bodyPr wrap="square" lIns="0" tIns="18000" rIns="0" bIns="18000" anchor="ctr" anchorCtr="0">
            <a:spAutoFit/>
          </a:bodyPr>
          <a:lstStyle/>
          <a:p>
            <a:r>
              <a:rPr lang="en-US" sz="3400" dirty="0"/>
              <a:t>Virtualization for Compartmentalization</a:t>
            </a:r>
          </a:p>
        </p:txBody>
      </p:sp>
      <p:sp>
        <p:nvSpPr>
          <p:cNvPr id="3" name="Content Placeholder 2">
            <a:extLst>
              <a:ext uri="{FF2B5EF4-FFF2-40B4-BE49-F238E27FC236}">
                <a16:creationId xmlns:a16="http://schemas.microsoft.com/office/drawing/2014/main" id="{F21231C5-B791-72BE-E448-8351F7EFA179}"/>
              </a:ext>
            </a:extLst>
          </p:cNvPr>
          <p:cNvSpPr>
            <a:spLocks noGrp="1"/>
          </p:cNvSpPr>
          <p:nvPr>
            <p:ph sz="quarter" idx="13"/>
          </p:nvPr>
        </p:nvSpPr>
        <p:spPr>
          <a:xfrm>
            <a:off x="523875" y="1063946"/>
            <a:ext cx="11152188" cy="467239"/>
          </a:xfrm>
        </p:spPr>
        <p:txBody>
          <a:bodyPr wrap="square" lIns="0" tIns="18000" rIns="0" bIns="18000" anchor="ctr" anchorCtr="0">
            <a:spAutoFit/>
          </a:bodyPr>
          <a:lstStyle/>
          <a:p>
            <a:pPr marL="342900" indent="-342900"/>
            <a:r>
              <a:rPr lang="en-US" sz="2800" dirty="0"/>
              <a:t>Use virtualization (</a:t>
            </a:r>
            <a:r>
              <a:rPr lang="en-US" sz="2800" spc="-300" dirty="0"/>
              <a:t>V M </a:t>
            </a:r>
            <a:r>
              <a:rPr lang="en-US" sz="2800" dirty="0"/>
              <a:t>s) to isolate domains from each</a:t>
            </a:r>
          </a:p>
        </p:txBody>
      </p:sp>
      <p:sp>
        <p:nvSpPr>
          <p:cNvPr id="4" name="Content Placeholder 3">
            <a:extLst>
              <a:ext uri="{FF2B5EF4-FFF2-40B4-BE49-F238E27FC236}">
                <a16:creationId xmlns:a16="http://schemas.microsoft.com/office/drawing/2014/main" id="{96744849-E47C-86B7-7D86-977141E97D89}"/>
              </a:ext>
            </a:extLst>
          </p:cNvPr>
          <p:cNvSpPr>
            <a:spLocks noGrp="1"/>
          </p:cNvSpPr>
          <p:nvPr>
            <p:ph sz="quarter" idx="14"/>
          </p:nvPr>
        </p:nvSpPr>
        <p:spPr>
          <a:xfrm>
            <a:off x="897948" y="1573179"/>
            <a:ext cx="825450" cy="467239"/>
          </a:xfrm>
        </p:spPr>
        <p:txBody>
          <a:bodyPr wrap="square" lIns="0" tIns="18000" rIns="0" bIns="18000" anchor="ctr" anchorCtr="0">
            <a:spAutoFit/>
          </a:bodyPr>
          <a:lstStyle/>
          <a:p>
            <a:pPr marL="0" indent="0">
              <a:buNone/>
            </a:pPr>
            <a:r>
              <a:rPr lang="en-US" sz="2800" dirty="0"/>
              <a:t>other</a:t>
            </a:r>
          </a:p>
        </p:txBody>
      </p:sp>
      <p:sp>
        <p:nvSpPr>
          <p:cNvPr id="5" name="Content Placeholder 4">
            <a:extLst>
              <a:ext uri="{FF2B5EF4-FFF2-40B4-BE49-F238E27FC236}">
                <a16:creationId xmlns:a16="http://schemas.microsoft.com/office/drawing/2014/main" id="{9E8ED617-F0BD-E0A2-68ED-90F50A385693}"/>
              </a:ext>
            </a:extLst>
          </p:cNvPr>
          <p:cNvSpPr>
            <a:spLocks noGrp="1"/>
          </p:cNvSpPr>
          <p:nvPr>
            <p:ph sz="quarter" idx="15"/>
          </p:nvPr>
        </p:nvSpPr>
        <p:spPr>
          <a:xfrm>
            <a:off x="523875" y="2133713"/>
            <a:ext cx="11152188" cy="2344676"/>
          </a:xfrm>
        </p:spPr>
        <p:txBody>
          <a:bodyPr wrap="square" lIns="0" tIns="18000" rIns="0" bIns="18000" anchor="ctr" anchorCtr="0">
            <a:spAutoFit/>
          </a:bodyPr>
          <a:lstStyle/>
          <a:p>
            <a:pPr marL="342900" indent="-342900">
              <a:spcBef>
                <a:spcPts val="600"/>
              </a:spcBef>
            </a:pPr>
            <a:r>
              <a:rPr lang="en-US" sz="2800" dirty="0"/>
              <a:t>But why would </a:t>
            </a:r>
            <a:r>
              <a:rPr lang="en-US" sz="2800" spc="-300" dirty="0"/>
              <a:t>V M </a:t>
            </a:r>
            <a:r>
              <a:rPr lang="en-US" sz="2800" dirty="0"/>
              <a:t>s provide any better isolation than </a:t>
            </a:r>
            <a:r>
              <a:rPr lang="en-US" sz="2800" spc="-300" dirty="0"/>
              <a:t>O </a:t>
            </a:r>
            <a:r>
              <a:rPr lang="en-US" sz="2800" dirty="0"/>
              <a:t>S processes?</a:t>
            </a:r>
          </a:p>
          <a:p>
            <a:pPr marL="342900" indent="-342900">
              <a:spcBef>
                <a:spcPts val="600"/>
              </a:spcBef>
            </a:pPr>
            <a:r>
              <a:rPr lang="en-US" sz="2800" dirty="0"/>
              <a:t>Is there anything wrong with x86 good old </a:t>
            </a:r>
            <a:r>
              <a:rPr lang="en-US" sz="2800" spc="-300" dirty="0"/>
              <a:t>M </a:t>
            </a:r>
            <a:r>
              <a:rPr lang="en-US" sz="2800" spc="-300" dirty="0" err="1"/>
              <a:t>M</a:t>
            </a:r>
            <a:r>
              <a:rPr lang="en-US" sz="2800" spc="-300" dirty="0"/>
              <a:t> </a:t>
            </a:r>
            <a:r>
              <a:rPr lang="en-US" sz="2800" dirty="0"/>
              <a:t>U/page/ring separation?</a:t>
            </a:r>
          </a:p>
          <a:p>
            <a:pPr marL="342900" indent="-342900">
              <a:spcBef>
                <a:spcPts val="600"/>
              </a:spcBef>
            </a:pPr>
            <a:r>
              <a:rPr lang="en-US" sz="2800" dirty="0"/>
              <a:t>“Solving” problems by adding another layer of abstraction?</a:t>
            </a:r>
          </a:p>
        </p:txBody>
      </p:sp>
    </p:spTree>
    <p:extLst>
      <p:ext uri="{BB962C8B-B14F-4D97-AF65-F5344CB8AC3E}">
        <p14:creationId xmlns:p14="http://schemas.microsoft.com/office/powerpoint/2010/main" val="1354098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8F75-1F8A-1038-E9E1-4922B170E308}"/>
              </a:ext>
            </a:extLst>
          </p:cNvPr>
          <p:cNvSpPr>
            <a:spLocks noGrp="1"/>
          </p:cNvSpPr>
          <p:nvPr>
            <p:ph type="title"/>
          </p:nvPr>
        </p:nvSpPr>
        <p:spPr>
          <a:xfrm>
            <a:off x="523875" y="305560"/>
            <a:ext cx="11152188" cy="559572"/>
          </a:xfrm>
        </p:spPr>
        <p:txBody>
          <a:bodyPr wrap="square" lIns="0" tIns="18000" rIns="0" bIns="18000" anchor="ctr" anchorCtr="0">
            <a:spAutoFit/>
          </a:bodyPr>
          <a:lstStyle/>
          <a:p>
            <a:r>
              <a:rPr lang="en-US" sz="3400" dirty="0"/>
              <a:t>Virtualization</a:t>
            </a:r>
          </a:p>
        </p:txBody>
      </p:sp>
      <p:sp>
        <p:nvSpPr>
          <p:cNvPr id="3" name="Content Placeholder 2">
            <a:extLst>
              <a:ext uri="{FF2B5EF4-FFF2-40B4-BE49-F238E27FC236}">
                <a16:creationId xmlns:a16="http://schemas.microsoft.com/office/drawing/2014/main" id="{884E36CA-2D10-A7FF-AC9D-A5C01D69FEB6}"/>
              </a:ext>
            </a:extLst>
          </p:cNvPr>
          <p:cNvSpPr>
            <a:spLocks noGrp="1"/>
          </p:cNvSpPr>
          <p:nvPr>
            <p:ph sz="quarter" idx="13"/>
          </p:nvPr>
        </p:nvSpPr>
        <p:spPr>
          <a:xfrm>
            <a:off x="523874" y="1092520"/>
            <a:ext cx="9544051" cy="467239"/>
          </a:xfrm>
        </p:spPr>
        <p:txBody>
          <a:bodyPr wrap="square" lIns="0" tIns="18000" rIns="0" bIns="18000" anchor="ctr" anchorCtr="0">
            <a:spAutoFit/>
          </a:bodyPr>
          <a:lstStyle/>
          <a:p>
            <a:pPr marL="342900" indent="-342900"/>
            <a:r>
              <a:rPr lang="en-US" sz="2800" dirty="0"/>
              <a:t>Allows us to REDUCE the interfaces (</a:t>
            </a:r>
            <a:r>
              <a:rPr lang="en-US" sz="2800" spc="-300" dirty="0"/>
              <a:t>V </a:t>
            </a:r>
            <a:r>
              <a:rPr lang="en-US" sz="2800" dirty="0"/>
              <a:t>M-</a:t>
            </a:r>
            <a:r>
              <a:rPr lang="en-US" sz="2800" spc="-300" dirty="0"/>
              <a:t>V </a:t>
            </a:r>
            <a:r>
              <a:rPr lang="en-US" sz="2800" dirty="0"/>
              <a:t>M &amp; </a:t>
            </a:r>
            <a:r>
              <a:rPr lang="en-US" sz="2800" spc="-300" dirty="0"/>
              <a:t>V </a:t>
            </a:r>
            <a:r>
              <a:rPr lang="en-US" sz="2800" dirty="0"/>
              <a:t>M-</a:t>
            </a:r>
            <a:r>
              <a:rPr lang="en-US" sz="2800" spc="-300" dirty="0"/>
              <a:t>T C </a:t>
            </a:r>
            <a:r>
              <a:rPr lang="en-US" sz="2800" dirty="0"/>
              <a:t>B)</a:t>
            </a:r>
          </a:p>
        </p:txBody>
      </p:sp>
      <p:sp>
        <p:nvSpPr>
          <p:cNvPr id="4" name="Content Placeholder 3">
            <a:extLst>
              <a:ext uri="{FF2B5EF4-FFF2-40B4-BE49-F238E27FC236}">
                <a16:creationId xmlns:a16="http://schemas.microsoft.com/office/drawing/2014/main" id="{4203C322-4155-A4BC-F100-5B8F71617A44}"/>
              </a:ext>
            </a:extLst>
          </p:cNvPr>
          <p:cNvSpPr>
            <a:spLocks noGrp="1"/>
          </p:cNvSpPr>
          <p:nvPr>
            <p:ph sz="quarter" idx="14"/>
          </p:nvPr>
        </p:nvSpPr>
        <p:spPr>
          <a:xfrm>
            <a:off x="524741" y="1676391"/>
            <a:ext cx="8134350" cy="898126"/>
          </a:xfrm>
        </p:spPr>
        <p:txBody>
          <a:bodyPr wrap="square" lIns="0" tIns="18000" rIns="0" bIns="18000" anchor="ctr" anchorCtr="0">
            <a:spAutoFit/>
          </a:bodyPr>
          <a:lstStyle/>
          <a:p>
            <a:pPr marL="342900" indent="-342900"/>
            <a:r>
              <a:rPr lang="en-US" sz="2800" dirty="0"/>
              <a:t>and preserve compatibility with LEGACY apps &amp; drivers at the same time </a:t>
            </a:r>
            <a:r>
              <a:rPr lang="en-US" sz="200" dirty="0"/>
              <a:t> </a:t>
            </a:r>
          </a:p>
        </p:txBody>
      </p:sp>
    </p:spTree>
    <p:extLst>
      <p:ext uri="{BB962C8B-B14F-4D97-AF65-F5344CB8AC3E}">
        <p14:creationId xmlns:p14="http://schemas.microsoft.com/office/powerpoint/2010/main" val="4105006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8F75-1F8A-1038-E9E1-4922B170E308}"/>
              </a:ext>
            </a:extLst>
          </p:cNvPr>
          <p:cNvSpPr>
            <a:spLocks noGrp="1"/>
          </p:cNvSpPr>
          <p:nvPr>
            <p:ph type="title"/>
          </p:nvPr>
        </p:nvSpPr>
        <p:spPr>
          <a:xfrm>
            <a:off x="523875" y="305560"/>
            <a:ext cx="11152188" cy="559572"/>
          </a:xfrm>
        </p:spPr>
        <p:txBody>
          <a:bodyPr wrap="square" lIns="0" tIns="18000" rIns="0" bIns="18000" anchor="ctr" anchorCtr="0">
            <a:spAutoFit/>
          </a:bodyPr>
          <a:lstStyle/>
          <a:p>
            <a:r>
              <a:rPr lang="en-US" sz="3400"/>
              <a:t>But It is Not Enough</a:t>
            </a:r>
          </a:p>
        </p:txBody>
      </p:sp>
      <p:pic>
        <p:nvPicPr>
          <p:cNvPr id="18" name="Picture 17" descr="An illustration titled strong isolation by virtualization not any more.&#10;Long description is available in notes, press F6">
            <a:extLst>
              <a:ext uri="{FF2B5EF4-FFF2-40B4-BE49-F238E27FC236}">
                <a16:creationId xmlns:a16="http://schemas.microsoft.com/office/drawing/2014/main" id="{16DB1767-6B99-42C3-B5FC-FDFBE4F1A0AC}"/>
              </a:ext>
            </a:extLst>
          </p:cNvPr>
          <p:cNvPicPr>
            <a:picLocks noChangeAspect="1"/>
          </p:cNvPicPr>
          <p:nvPr/>
        </p:nvPicPr>
        <p:blipFill>
          <a:blip r:embed="rId3"/>
          <a:stretch>
            <a:fillRect/>
          </a:stretch>
        </p:blipFill>
        <p:spPr>
          <a:xfrm>
            <a:off x="2732347" y="1208129"/>
            <a:ext cx="6727306" cy="4845262"/>
          </a:xfrm>
          <a:prstGeom prst="rect">
            <a:avLst/>
          </a:prstGeom>
        </p:spPr>
      </p:pic>
    </p:spTree>
    <p:extLst>
      <p:ext uri="{BB962C8B-B14F-4D97-AF65-F5344CB8AC3E}">
        <p14:creationId xmlns:p14="http://schemas.microsoft.com/office/powerpoint/2010/main" val="3780947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0BFF-9131-64AE-6E44-4804D519968E}"/>
              </a:ext>
            </a:extLst>
          </p:cNvPr>
          <p:cNvSpPr>
            <a:spLocks noGrp="1"/>
          </p:cNvSpPr>
          <p:nvPr>
            <p:ph type="title"/>
          </p:nvPr>
        </p:nvSpPr>
        <p:spPr>
          <a:xfrm>
            <a:off x="523875" y="305567"/>
            <a:ext cx="11152188" cy="559572"/>
          </a:xfrm>
        </p:spPr>
        <p:txBody>
          <a:bodyPr wrap="square" lIns="0" tIns="18000" rIns="0" bIns="18000" anchor="ctr" anchorCtr="0">
            <a:spAutoFit/>
          </a:bodyPr>
          <a:lstStyle/>
          <a:p>
            <a:r>
              <a:rPr lang="en-US" sz="3400" dirty="0"/>
              <a:t>Lesson</a:t>
            </a:r>
          </a:p>
        </p:txBody>
      </p:sp>
      <p:sp>
        <p:nvSpPr>
          <p:cNvPr id="3" name="Content Placeholder 2">
            <a:extLst>
              <a:ext uri="{FF2B5EF4-FFF2-40B4-BE49-F238E27FC236}">
                <a16:creationId xmlns:a16="http://schemas.microsoft.com/office/drawing/2014/main" id="{F21231C5-B791-72BE-E448-8351F7EFA179}"/>
              </a:ext>
            </a:extLst>
          </p:cNvPr>
          <p:cNvSpPr>
            <a:spLocks noGrp="1"/>
          </p:cNvSpPr>
          <p:nvPr>
            <p:ph sz="quarter" idx="13"/>
          </p:nvPr>
        </p:nvSpPr>
        <p:spPr>
          <a:xfrm>
            <a:off x="523875" y="1474621"/>
            <a:ext cx="11152188" cy="2929451"/>
          </a:xfrm>
        </p:spPr>
        <p:txBody>
          <a:bodyPr wrap="square" lIns="0" tIns="18000" rIns="0" bIns="18000" anchor="ctr" anchorCtr="0">
            <a:spAutoFit/>
          </a:bodyPr>
          <a:lstStyle/>
          <a:p>
            <a:pPr marL="342900" indent="-342900">
              <a:spcBef>
                <a:spcPts val="600"/>
              </a:spcBef>
            </a:pPr>
            <a:r>
              <a:rPr lang="en-US" sz="2800" dirty="0"/>
              <a:t>Don’t get too excited about “hardware virtualization” isolation</a:t>
            </a:r>
          </a:p>
          <a:p>
            <a:pPr marL="342900" indent="-342900">
              <a:spcBef>
                <a:spcPts val="600"/>
              </a:spcBef>
            </a:pPr>
            <a:r>
              <a:rPr lang="en-US" sz="2800" dirty="0"/>
              <a:t>Virtualization: nothing magic, offers little more than traditional </a:t>
            </a:r>
            <a:r>
              <a:rPr lang="en-US" sz="2800" spc="-300" dirty="0"/>
              <a:t>M </a:t>
            </a:r>
            <a:r>
              <a:rPr lang="en-US" sz="2800" spc="-300" dirty="0" err="1"/>
              <a:t>M</a:t>
            </a:r>
            <a:r>
              <a:rPr lang="en-US" sz="2800" spc="-300" dirty="0"/>
              <a:t> </a:t>
            </a:r>
            <a:r>
              <a:rPr lang="en-US" sz="2800" dirty="0"/>
              <a:t>U isolation</a:t>
            </a:r>
          </a:p>
          <a:p>
            <a:pPr marL="829818" lvl="1" indent="-342900"/>
            <a:r>
              <a:rPr lang="en-US" sz="2800" dirty="0"/>
              <a:t>Except for </a:t>
            </a:r>
            <a:r>
              <a:rPr lang="en-US" sz="2800" spc="-300" dirty="0"/>
              <a:t>I O M </a:t>
            </a:r>
            <a:r>
              <a:rPr lang="en-US" sz="2800" spc="-300" dirty="0" err="1"/>
              <a:t>M</a:t>
            </a:r>
            <a:r>
              <a:rPr lang="en-US" sz="2800" spc="-300" dirty="0"/>
              <a:t> </a:t>
            </a:r>
            <a:r>
              <a:rPr lang="en-US" sz="2800" dirty="0"/>
              <a:t>U, but that’s for devices</a:t>
            </a:r>
          </a:p>
          <a:p>
            <a:pPr marL="829818" lvl="1" indent="-342900"/>
            <a:r>
              <a:rPr lang="en-US" sz="2800" dirty="0"/>
              <a:t>Use new </a:t>
            </a:r>
            <a:r>
              <a:rPr lang="en-US" sz="2800" spc="-300" dirty="0"/>
              <a:t>V </a:t>
            </a:r>
            <a:r>
              <a:rPr lang="en-US" sz="2800" dirty="0"/>
              <a:t>T features to isolate as best as possible</a:t>
            </a:r>
          </a:p>
          <a:p>
            <a:pPr marL="342900" indent="-342900">
              <a:spcBef>
                <a:spcPts val="600"/>
              </a:spcBef>
            </a:pPr>
            <a:r>
              <a:rPr lang="en-US" sz="2800" dirty="0"/>
              <a:t>Be careful about inter-</a:t>
            </a:r>
            <a:r>
              <a:rPr lang="en-US" sz="2800" spc="-300" dirty="0"/>
              <a:t>V </a:t>
            </a:r>
            <a:r>
              <a:rPr lang="en-US" sz="2800" dirty="0"/>
              <a:t>M interfaces and code that handles them!</a:t>
            </a:r>
          </a:p>
        </p:txBody>
      </p:sp>
    </p:spTree>
    <p:extLst>
      <p:ext uri="{BB962C8B-B14F-4D97-AF65-F5344CB8AC3E}">
        <p14:creationId xmlns:p14="http://schemas.microsoft.com/office/powerpoint/2010/main" val="28750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2" y="264587"/>
            <a:ext cx="11152721" cy="590349"/>
          </a:xfrm>
        </p:spPr>
        <p:txBody>
          <a:bodyPr wrap="square" lIns="0" tIns="18000" rIns="0" bIns="18000" anchor="ctr" anchorCtr="0">
            <a:spAutoFit/>
          </a:bodyPr>
          <a:lstStyle/>
          <a:p>
            <a:r>
              <a:rPr lang="en-US" sz="3400" dirty="0"/>
              <a:t>Virtual Machine</a:t>
            </a:r>
            <a:r>
              <a:rPr lang="en-US" dirty="0"/>
              <a:t> </a:t>
            </a:r>
            <a:r>
              <a:rPr lang="en-US" sz="2600" dirty="0"/>
              <a:t>(1 of 2)</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70" y="1554928"/>
            <a:ext cx="11163918" cy="2929451"/>
          </a:xfrm>
        </p:spPr>
        <p:txBody>
          <a:bodyPr wrap="square" lIns="0" tIns="18000" rIns="0" bIns="18000" anchor="ctr" anchorCtr="0">
            <a:spAutoFit/>
          </a:bodyPr>
          <a:lstStyle/>
          <a:p>
            <a:pPr marL="342900" indent="-342900">
              <a:spcBef>
                <a:spcPts val="600"/>
              </a:spcBef>
            </a:pPr>
            <a:r>
              <a:rPr lang="en-US" sz="2800" dirty="0"/>
              <a:t>Virtual machine provides interface identical to underlying bare hardware</a:t>
            </a:r>
          </a:p>
          <a:p>
            <a:pPr marL="829818" lvl="1" indent="-342900"/>
            <a:r>
              <a:rPr lang="en-US" sz="2800" dirty="0"/>
              <a:t>I.e., all devices, interrupts, memory, page tables, etc.</a:t>
            </a:r>
          </a:p>
          <a:p>
            <a:pPr marL="342900" indent="-342900">
              <a:spcBef>
                <a:spcPts val="600"/>
              </a:spcBef>
            </a:pPr>
            <a:r>
              <a:rPr lang="en-US" sz="2800" dirty="0"/>
              <a:t>Operating systems can be blissfully unaware</a:t>
            </a:r>
          </a:p>
          <a:p>
            <a:pPr marL="342900" indent="-342900">
              <a:spcBef>
                <a:spcPts val="600"/>
              </a:spcBef>
            </a:pPr>
            <a:r>
              <a:rPr lang="en-US" sz="2800" dirty="0"/>
              <a:t>Not the only model</a:t>
            </a:r>
          </a:p>
          <a:p>
            <a:pPr marL="829818" lvl="1" indent="-342900"/>
            <a:r>
              <a:rPr lang="en-US" sz="2800" dirty="0"/>
              <a:t>Paravirtualization uses the cooperation of the </a:t>
            </a:r>
            <a:r>
              <a:rPr lang="en-US" sz="2800" spc="-300" dirty="0"/>
              <a:t>O </a:t>
            </a:r>
            <a:r>
              <a:rPr lang="en-US" sz="2800" dirty="0"/>
              <a:t>S</a:t>
            </a:r>
          </a:p>
        </p:txBody>
      </p:sp>
    </p:spTree>
    <p:extLst>
      <p:ext uri="{BB962C8B-B14F-4D97-AF65-F5344CB8AC3E}">
        <p14:creationId xmlns:p14="http://schemas.microsoft.com/office/powerpoint/2010/main" val="2161860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0BFF-9131-64AE-6E44-4804D519968E}"/>
              </a:ext>
            </a:extLst>
          </p:cNvPr>
          <p:cNvSpPr>
            <a:spLocks noGrp="1"/>
          </p:cNvSpPr>
          <p:nvPr>
            <p:ph type="title"/>
          </p:nvPr>
        </p:nvSpPr>
        <p:spPr>
          <a:xfrm>
            <a:off x="523875" y="305567"/>
            <a:ext cx="11152188" cy="559572"/>
          </a:xfrm>
        </p:spPr>
        <p:txBody>
          <a:bodyPr wrap="square" lIns="0" tIns="18000" rIns="0" bIns="18000" anchor="ctr" anchorCtr="0">
            <a:spAutoFit/>
          </a:bodyPr>
          <a:lstStyle/>
          <a:p>
            <a:r>
              <a:rPr lang="en-US" sz="3400" dirty="0"/>
              <a:t>App</a:t>
            </a:r>
            <a:r>
              <a:rPr lang="en-US" sz="3400" spc="-700" dirty="0"/>
              <a:t> </a:t>
            </a:r>
            <a:r>
              <a:rPr lang="en-US" sz="3400" spc="-500" dirty="0"/>
              <a:t>V </a:t>
            </a:r>
            <a:r>
              <a:rPr lang="en-US" sz="3400" dirty="0"/>
              <a:t>M</a:t>
            </a:r>
          </a:p>
        </p:txBody>
      </p:sp>
      <p:sp>
        <p:nvSpPr>
          <p:cNvPr id="3" name="Content Placeholder 2">
            <a:extLst>
              <a:ext uri="{FF2B5EF4-FFF2-40B4-BE49-F238E27FC236}">
                <a16:creationId xmlns:a16="http://schemas.microsoft.com/office/drawing/2014/main" id="{F21231C5-B791-72BE-E448-8351F7EFA179}"/>
              </a:ext>
            </a:extLst>
          </p:cNvPr>
          <p:cNvSpPr>
            <a:spLocks noGrp="1"/>
          </p:cNvSpPr>
          <p:nvPr>
            <p:ph sz="quarter" idx="13"/>
          </p:nvPr>
        </p:nvSpPr>
        <p:spPr>
          <a:xfrm>
            <a:off x="523875" y="1099026"/>
            <a:ext cx="11152188" cy="2421620"/>
          </a:xfrm>
        </p:spPr>
        <p:txBody>
          <a:bodyPr wrap="square" lIns="0" tIns="18000" rIns="0" bIns="18000" anchor="ctr" anchorCtr="0">
            <a:spAutoFit/>
          </a:bodyPr>
          <a:lstStyle/>
          <a:p>
            <a:pPr marL="342900" indent="-342900">
              <a:spcBef>
                <a:spcPts val="600"/>
              </a:spcBef>
            </a:pPr>
            <a:r>
              <a:rPr lang="en-US" sz="2800" dirty="0"/>
              <a:t>A workspace where multiple apps can run</a:t>
            </a:r>
          </a:p>
          <a:p>
            <a:pPr marL="342900" indent="-342900">
              <a:spcBef>
                <a:spcPts val="600"/>
              </a:spcBef>
            </a:pPr>
            <a:r>
              <a:rPr lang="en-US" sz="2800" dirty="0"/>
              <a:t>Read-only</a:t>
            </a:r>
          </a:p>
          <a:p>
            <a:pPr marL="342900" indent="-342900">
              <a:spcBef>
                <a:spcPts val="600"/>
              </a:spcBef>
            </a:pPr>
            <a:r>
              <a:rPr lang="en-US" sz="2800" dirty="0"/>
              <a:t>If an App</a:t>
            </a:r>
            <a:r>
              <a:rPr lang="en-US" sz="2800" spc="-300" dirty="0"/>
              <a:t> V </a:t>
            </a:r>
            <a:r>
              <a:rPr lang="en-US" sz="2800" dirty="0"/>
              <a:t>M gets compromised by a virus (say your web browser), simply restart it</a:t>
            </a:r>
          </a:p>
          <a:p>
            <a:pPr marL="342900" indent="-342900">
              <a:spcBef>
                <a:spcPts val="600"/>
              </a:spcBef>
            </a:pPr>
            <a:r>
              <a:rPr lang="en-US" sz="2800" dirty="0"/>
              <a:t>This is where you spend most of your time</a:t>
            </a:r>
          </a:p>
        </p:txBody>
      </p:sp>
    </p:spTree>
    <p:extLst>
      <p:ext uri="{BB962C8B-B14F-4D97-AF65-F5344CB8AC3E}">
        <p14:creationId xmlns:p14="http://schemas.microsoft.com/office/powerpoint/2010/main" val="554180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0BFF-9131-64AE-6E44-4804D519968E}"/>
              </a:ext>
            </a:extLst>
          </p:cNvPr>
          <p:cNvSpPr>
            <a:spLocks noGrp="1"/>
          </p:cNvSpPr>
          <p:nvPr>
            <p:ph type="title"/>
          </p:nvPr>
        </p:nvSpPr>
        <p:spPr>
          <a:xfrm>
            <a:off x="523875" y="305567"/>
            <a:ext cx="11152188" cy="559572"/>
          </a:xfrm>
        </p:spPr>
        <p:txBody>
          <a:bodyPr wrap="square" lIns="0" tIns="18000" rIns="0" bIns="18000" anchor="ctr" anchorCtr="0">
            <a:spAutoFit/>
          </a:bodyPr>
          <a:lstStyle/>
          <a:p>
            <a:r>
              <a:rPr lang="en-US" sz="3400" spc="-500" dirty="0"/>
              <a:t>I O M </a:t>
            </a:r>
            <a:r>
              <a:rPr lang="en-US" sz="3400" spc="-500" dirty="0" err="1"/>
              <a:t>M</a:t>
            </a:r>
            <a:r>
              <a:rPr lang="en-US" sz="3400" spc="-500" dirty="0"/>
              <a:t> </a:t>
            </a:r>
            <a:r>
              <a:rPr lang="en-US" sz="3400" dirty="0"/>
              <a:t>U</a:t>
            </a:r>
            <a:endParaRPr lang="en-US" sz="2600" dirty="0"/>
          </a:p>
        </p:txBody>
      </p:sp>
      <p:sp>
        <p:nvSpPr>
          <p:cNvPr id="3" name="Content Placeholder 2">
            <a:extLst>
              <a:ext uri="{FF2B5EF4-FFF2-40B4-BE49-F238E27FC236}">
                <a16:creationId xmlns:a16="http://schemas.microsoft.com/office/drawing/2014/main" id="{F21231C5-B791-72BE-E448-8351F7EFA179}"/>
              </a:ext>
            </a:extLst>
          </p:cNvPr>
          <p:cNvSpPr>
            <a:spLocks noGrp="1"/>
          </p:cNvSpPr>
          <p:nvPr>
            <p:ph sz="quarter" idx="13"/>
          </p:nvPr>
        </p:nvSpPr>
        <p:spPr>
          <a:xfrm>
            <a:off x="523875" y="1099921"/>
            <a:ext cx="11152188" cy="1482901"/>
          </a:xfrm>
        </p:spPr>
        <p:txBody>
          <a:bodyPr wrap="square" lIns="0" tIns="18000" rIns="0" bIns="18000" anchor="ctr" anchorCtr="0">
            <a:spAutoFit/>
          </a:bodyPr>
          <a:lstStyle/>
          <a:p>
            <a:pPr marL="342900" indent="-342900">
              <a:spcBef>
                <a:spcPts val="600"/>
              </a:spcBef>
            </a:pPr>
            <a:r>
              <a:rPr lang="en-US" sz="2800" dirty="0"/>
              <a:t>Allows for truly de-privileged driver domains </a:t>
            </a:r>
          </a:p>
          <a:p>
            <a:pPr marL="342900" indent="-342900">
              <a:spcBef>
                <a:spcPts val="600"/>
              </a:spcBef>
            </a:pPr>
            <a:r>
              <a:rPr lang="en-US" sz="2800" dirty="0"/>
              <a:t>We can have Net</a:t>
            </a:r>
            <a:r>
              <a:rPr lang="en-US" sz="2800" spc="-400" dirty="0"/>
              <a:t> </a:t>
            </a:r>
            <a:r>
              <a:rPr lang="en-US" sz="2800" spc="-300" dirty="0"/>
              <a:t>V </a:t>
            </a:r>
            <a:r>
              <a:rPr lang="en-US" sz="2800" dirty="0"/>
              <a:t>M, </a:t>
            </a:r>
            <a:r>
              <a:rPr lang="en-US" sz="2800" spc="-300" dirty="0"/>
              <a:t>U S B V </a:t>
            </a:r>
            <a:r>
              <a:rPr lang="en-US" sz="2800" dirty="0"/>
              <a:t>M, etc.</a:t>
            </a:r>
          </a:p>
          <a:p>
            <a:pPr marL="342900" indent="-342900">
              <a:spcBef>
                <a:spcPts val="600"/>
              </a:spcBef>
            </a:pPr>
            <a:r>
              <a:rPr lang="en-US" sz="2800" dirty="0"/>
              <a:t>By the way, microkernels without </a:t>
            </a:r>
            <a:r>
              <a:rPr lang="en-US" sz="2800" spc="-300" dirty="0"/>
              <a:t>I O M </a:t>
            </a:r>
            <a:r>
              <a:rPr lang="en-US" sz="2800" spc="-300" dirty="0" err="1"/>
              <a:t>M</a:t>
            </a:r>
            <a:r>
              <a:rPr lang="en-US" sz="2800" spc="-300" dirty="0"/>
              <a:t> </a:t>
            </a:r>
            <a:r>
              <a:rPr lang="en-US" sz="2800" dirty="0"/>
              <a:t>U: security issues!</a:t>
            </a:r>
          </a:p>
        </p:txBody>
      </p:sp>
    </p:spTree>
    <p:extLst>
      <p:ext uri="{BB962C8B-B14F-4D97-AF65-F5344CB8AC3E}">
        <p14:creationId xmlns:p14="http://schemas.microsoft.com/office/powerpoint/2010/main" val="2693673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0BFF-9131-64AE-6E44-4804D519968E}"/>
              </a:ext>
            </a:extLst>
          </p:cNvPr>
          <p:cNvSpPr>
            <a:spLocks noGrp="1"/>
          </p:cNvSpPr>
          <p:nvPr>
            <p:ph type="title"/>
          </p:nvPr>
        </p:nvSpPr>
        <p:spPr>
          <a:xfrm>
            <a:off x="523875" y="305567"/>
            <a:ext cx="11152188" cy="559572"/>
          </a:xfrm>
        </p:spPr>
        <p:txBody>
          <a:bodyPr wrap="square" lIns="0" tIns="18000" rIns="0" bIns="18000" anchor="ctr" anchorCtr="0">
            <a:spAutoFit/>
          </a:bodyPr>
          <a:lstStyle/>
          <a:p>
            <a:r>
              <a:rPr lang="en-US" sz="3400" dirty="0" err="1"/>
              <a:t>NetVM</a:t>
            </a:r>
            <a:endParaRPr lang="en-US" sz="2600" dirty="0"/>
          </a:p>
        </p:txBody>
      </p:sp>
      <p:sp>
        <p:nvSpPr>
          <p:cNvPr id="3" name="Content Placeholder 2">
            <a:extLst>
              <a:ext uri="{FF2B5EF4-FFF2-40B4-BE49-F238E27FC236}">
                <a16:creationId xmlns:a16="http://schemas.microsoft.com/office/drawing/2014/main" id="{F21231C5-B791-72BE-E448-8351F7EFA179}"/>
              </a:ext>
            </a:extLst>
          </p:cNvPr>
          <p:cNvSpPr>
            <a:spLocks noGrp="1"/>
          </p:cNvSpPr>
          <p:nvPr>
            <p:ph sz="quarter" idx="13"/>
          </p:nvPr>
        </p:nvSpPr>
        <p:spPr>
          <a:xfrm>
            <a:off x="523875" y="1173220"/>
            <a:ext cx="11152188" cy="4806888"/>
          </a:xfrm>
        </p:spPr>
        <p:txBody>
          <a:bodyPr wrap="square" lIns="0" tIns="18000" rIns="0" bIns="18000" anchor="ctr" anchorCtr="0">
            <a:spAutoFit/>
          </a:bodyPr>
          <a:lstStyle/>
          <a:p>
            <a:pPr marL="342900" indent="-342900">
              <a:spcBef>
                <a:spcPts val="600"/>
              </a:spcBef>
            </a:pPr>
            <a:r>
              <a:rPr lang="en-US" sz="2800" dirty="0"/>
              <a:t>Sandboxes things like WIFI driver, network stack, etc.</a:t>
            </a:r>
          </a:p>
          <a:p>
            <a:pPr marL="829818" lvl="1" indent="-342900"/>
            <a:r>
              <a:rPr lang="en-US" sz="2800" dirty="0"/>
              <a:t>Unprivileged </a:t>
            </a:r>
            <a:r>
              <a:rPr lang="en-US" sz="2800" spc="-300" dirty="0"/>
              <a:t>V </a:t>
            </a:r>
            <a:r>
              <a:rPr lang="en-US" sz="2800" dirty="0"/>
              <a:t>M (no access to any hardware)</a:t>
            </a:r>
          </a:p>
          <a:p>
            <a:pPr marL="829818" lvl="1" indent="-342900"/>
            <a:r>
              <a:rPr lang="en-US" sz="2800" dirty="0"/>
              <a:t>Only has access to the network card and network drivers (through Intel </a:t>
            </a:r>
            <a:r>
              <a:rPr lang="en-US" sz="2800" spc="-300" dirty="0"/>
              <a:t>V </a:t>
            </a:r>
            <a:r>
              <a:rPr lang="en-US" sz="2800" dirty="0"/>
              <a:t>t-d)</a:t>
            </a:r>
          </a:p>
          <a:p>
            <a:pPr marL="829818" lvl="1" indent="-342900"/>
            <a:r>
              <a:rPr lang="en-US" sz="2800" dirty="0"/>
              <a:t>App</a:t>
            </a:r>
            <a:r>
              <a:rPr lang="en-US" sz="100" spc="-300" dirty="0"/>
              <a:t> </a:t>
            </a:r>
            <a:r>
              <a:rPr lang="en-US" sz="2400" spc="-300" dirty="0"/>
              <a:t>V M </a:t>
            </a:r>
            <a:r>
              <a:rPr lang="en-US" sz="2400" dirty="0"/>
              <a:t>s </a:t>
            </a:r>
            <a:r>
              <a:rPr lang="en-US" sz="2800" dirty="0"/>
              <a:t>have no access to the networking hardware </a:t>
            </a:r>
          </a:p>
          <a:p>
            <a:pPr marL="829818" lvl="1" indent="-342900"/>
            <a:r>
              <a:rPr lang="en-US" sz="2800" dirty="0"/>
              <a:t>App</a:t>
            </a:r>
            <a:r>
              <a:rPr lang="en-US" sz="2400" spc="-400" dirty="0"/>
              <a:t> </a:t>
            </a:r>
            <a:r>
              <a:rPr lang="en-US" sz="2400" spc="-300" dirty="0"/>
              <a:t>V M </a:t>
            </a:r>
            <a:r>
              <a:rPr lang="en-US" sz="2400" dirty="0"/>
              <a:t>s </a:t>
            </a:r>
            <a:r>
              <a:rPr lang="en-US" sz="2800" dirty="0"/>
              <a:t>pipe traffic through Net</a:t>
            </a:r>
            <a:r>
              <a:rPr lang="en-US" sz="2800" spc="-1300" dirty="0"/>
              <a:t> </a:t>
            </a:r>
            <a:r>
              <a:rPr lang="en-US" sz="2800" spc="-300" dirty="0"/>
              <a:t>V </a:t>
            </a:r>
            <a:r>
              <a:rPr lang="en-US" sz="2800" dirty="0"/>
              <a:t>M to get access to internet</a:t>
            </a:r>
            <a:endParaRPr lang="en-US" sz="2400" dirty="0"/>
          </a:p>
          <a:p>
            <a:pPr marL="342900" indent="-342900">
              <a:spcBef>
                <a:spcPts val="600"/>
              </a:spcBef>
            </a:pPr>
            <a:r>
              <a:rPr lang="en-US" sz="2800" dirty="0"/>
              <a:t>If bug in network driver or network hardware, App</a:t>
            </a:r>
            <a:r>
              <a:rPr lang="en-US" sz="2800" spc="-400" dirty="0"/>
              <a:t> </a:t>
            </a:r>
            <a:r>
              <a:rPr lang="en-US" sz="2800" spc="-300" dirty="0"/>
              <a:t>V M </a:t>
            </a:r>
            <a:r>
              <a:rPr lang="en-US" sz="2800" dirty="0"/>
              <a:t>s won’t be compromised</a:t>
            </a:r>
          </a:p>
          <a:p>
            <a:pPr marL="829818" lvl="1" indent="-342900"/>
            <a:r>
              <a:rPr lang="en-US" sz="2800" dirty="0"/>
              <a:t>But the user may not have internet access if the network driver gets hacked</a:t>
            </a:r>
            <a:endParaRPr lang="en-US" sz="2400" dirty="0"/>
          </a:p>
        </p:txBody>
      </p:sp>
    </p:spTree>
    <p:extLst>
      <p:ext uri="{BB962C8B-B14F-4D97-AF65-F5344CB8AC3E}">
        <p14:creationId xmlns:p14="http://schemas.microsoft.com/office/powerpoint/2010/main" val="33428498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0BFF-9131-64AE-6E44-4804D519968E}"/>
              </a:ext>
            </a:extLst>
          </p:cNvPr>
          <p:cNvSpPr>
            <a:spLocks noGrp="1"/>
          </p:cNvSpPr>
          <p:nvPr>
            <p:ph type="title"/>
          </p:nvPr>
        </p:nvSpPr>
        <p:spPr>
          <a:xfrm>
            <a:off x="523875" y="305567"/>
            <a:ext cx="11152188" cy="559572"/>
          </a:xfrm>
        </p:spPr>
        <p:txBody>
          <a:bodyPr wrap="square" lIns="0" tIns="18000" rIns="0" bIns="18000" anchor="ctr" anchorCtr="0">
            <a:spAutoFit/>
          </a:bodyPr>
          <a:lstStyle/>
          <a:p>
            <a:r>
              <a:rPr lang="en-US" sz="3400" spc="-500" dirty="0"/>
              <a:t>U S B V </a:t>
            </a:r>
            <a:r>
              <a:rPr lang="en-US" sz="3400" dirty="0"/>
              <a:t>M</a:t>
            </a:r>
          </a:p>
        </p:txBody>
      </p:sp>
      <p:sp>
        <p:nvSpPr>
          <p:cNvPr id="3" name="Content Placeholder 2">
            <a:extLst>
              <a:ext uri="{FF2B5EF4-FFF2-40B4-BE49-F238E27FC236}">
                <a16:creationId xmlns:a16="http://schemas.microsoft.com/office/drawing/2014/main" id="{F21231C5-B791-72BE-E448-8351F7EFA179}"/>
              </a:ext>
            </a:extLst>
          </p:cNvPr>
          <p:cNvSpPr>
            <a:spLocks noGrp="1"/>
          </p:cNvSpPr>
          <p:nvPr>
            <p:ph sz="quarter" idx="13"/>
          </p:nvPr>
        </p:nvSpPr>
        <p:spPr>
          <a:xfrm>
            <a:off x="523875" y="1092592"/>
            <a:ext cx="11152188" cy="2498564"/>
          </a:xfrm>
        </p:spPr>
        <p:txBody>
          <a:bodyPr wrap="square" lIns="0" tIns="18000" rIns="0" bIns="18000" anchor="ctr" anchorCtr="0">
            <a:spAutoFit/>
          </a:bodyPr>
          <a:lstStyle/>
          <a:p>
            <a:pPr marL="342900" indent="-342900">
              <a:spcBef>
                <a:spcPts val="600"/>
              </a:spcBef>
            </a:pPr>
            <a:r>
              <a:rPr lang="en-US" sz="2800" dirty="0"/>
              <a:t>Similarly, sandbox the </a:t>
            </a:r>
            <a:r>
              <a:rPr lang="en-US" sz="2800" spc="-300" dirty="0"/>
              <a:t>U S </a:t>
            </a:r>
            <a:r>
              <a:rPr lang="en-US" sz="2800" dirty="0"/>
              <a:t>B stack</a:t>
            </a:r>
          </a:p>
          <a:p>
            <a:pPr marL="829818" lvl="1" indent="-342900"/>
            <a:r>
              <a:rPr lang="en-US" sz="2800" dirty="0"/>
              <a:t>Hackers like to spread viruses through </a:t>
            </a:r>
            <a:r>
              <a:rPr lang="en-US" sz="2800" spc="-300" dirty="0"/>
              <a:t>U S </a:t>
            </a:r>
            <a:r>
              <a:rPr lang="en-US" sz="2800" dirty="0"/>
              <a:t>B exploits</a:t>
            </a:r>
          </a:p>
          <a:p>
            <a:pPr marL="1229868" lvl="2" indent="-342900"/>
            <a:r>
              <a:rPr lang="en-US" sz="2800" dirty="0" err="1"/>
              <a:t>Conficker</a:t>
            </a:r>
            <a:endParaRPr lang="en-US" sz="2800" dirty="0"/>
          </a:p>
          <a:p>
            <a:pPr marL="1229868" lvl="2" indent="-342900"/>
            <a:r>
              <a:rPr lang="en-US" sz="2800" dirty="0"/>
              <a:t>Stuxnet (Took down Iranian nuclear reactors!)</a:t>
            </a:r>
          </a:p>
          <a:p>
            <a:pPr marL="342900" indent="-342900">
              <a:spcBef>
                <a:spcPts val="600"/>
              </a:spcBef>
            </a:pPr>
            <a:r>
              <a:rPr lang="en-US" sz="2800" dirty="0"/>
              <a:t>Rule of thumb: never insert untrusted </a:t>
            </a:r>
            <a:r>
              <a:rPr lang="en-US" sz="2800" spc="-300" dirty="0"/>
              <a:t>U S </a:t>
            </a:r>
            <a:r>
              <a:rPr lang="en-US" sz="2800" dirty="0"/>
              <a:t>B sticks</a:t>
            </a:r>
          </a:p>
        </p:txBody>
      </p:sp>
    </p:spTree>
    <p:extLst>
      <p:ext uri="{BB962C8B-B14F-4D97-AF65-F5344CB8AC3E}">
        <p14:creationId xmlns:p14="http://schemas.microsoft.com/office/powerpoint/2010/main" val="4194322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0BFF-9131-64AE-6E44-4804D519968E}"/>
              </a:ext>
            </a:extLst>
          </p:cNvPr>
          <p:cNvSpPr>
            <a:spLocks noGrp="1"/>
          </p:cNvSpPr>
          <p:nvPr>
            <p:ph type="title"/>
          </p:nvPr>
        </p:nvSpPr>
        <p:spPr>
          <a:xfrm>
            <a:off x="523875" y="305567"/>
            <a:ext cx="11152188" cy="559572"/>
          </a:xfrm>
        </p:spPr>
        <p:txBody>
          <a:bodyPr wrap="square" lIns="0" tIns="18000" rIns="0" bIns="18000" anchor="ctr" anchorCtr="0">
            <a:spAutoFit/>
          </a:bodyPr>
          <a:lstStyle/>
          <a:p>
            <a:r>
              <a:rPr lang="en-US" sz="3400" dirty="0"/>
              <a:t>But if you </a:t>
            </a:r>
            <a:r>
              <a:rPr lang="en-US" sz="3400" i="1" dirty="0"/>
              <a:t>Must</a:t>
            </a:r>
            <a:endParaRPr lang="en-US" sz="3400" dirty="0"/>
          </a:p>
        </p:txBody>
      </p:sp>
      <p:sp>
        <p:nvSpPr>
          <p:cNvPr id="3" name="Content Placeholder 2">
            <a:extLst>
              <a:ext uri="{FF2B5EF4-FFF2-40B4-BE49-F238E27FC236}">
                <a16:creationId xmlns:a16="http://schemas.microsoft.com/office/drawing/2014/main" id="{F21231C5-B791-72BE-E448-8351F7EFA179}"/>
              </a:ext>
            </a:extLst>
          </p:cNvPr>
          <p:cNvSpPr>
            <a:spLocks noGrp="1"/>
          </p:cNvSpPr>
          <p:nvPr>
            <p:ph sz="quarter" idx="13"/>
          </p:nvPr>
        </p:nvSpPr>
        <p:spPr>
          <a:xfrm>
            <a:off x="523875" y="1094531"/>
            <a:ext cx="11152188" cy="1990733"/>
          </a:xfrm>
        </p:spPr>
        <p:txBody>
          <a:bodyPr wrap="square" lIns="0" tIns="18000" rIns="0" bIns="18000" anchor="ctr" anchorCtr="0">
            <a:spAutoFit/>
          </a:bodyPr>
          <a:lstStyle/>
          <a:p>
            <a:pPr marL="342900" indent="-342900">
              <a:spcBef>
                <a:spcPts val="600"/>
              </a:spcBef>
            </a:pPr>
            <a:r>
              <a:rPr lang="en-US" sz="2800" dirty="0"/>
              <a:t>Isolate </a:t>
            </a:r>
            <a:r>
              <a:rPr lang="en-US" sz="2800" spc="-300" dirty="0"/>
              <a:t>U S </a:t>
            </a:r>
            <a:r>
              <a:rPr lang="en-US" sz="2800" dirty="0"/>
              <a:t>B access in a separate </a:t>
            </a:r>
            <a:r>
              <a:rPr lang="en-US" sz="2800" spc="-300" dirty="0"/>
              <a:t>V </a:t>
            </a:r>
            <a:r>
              <a:rPr lang="en-US" sz="2800" dirty="0"/>
              <a:t>M</a:t>
            </a:r>
          </a:p>
          <a:p>
            <a:pPr marL="342900" indent="-342900">
              <a:spcBef>
                <a:spcPts val="600"/>
              </a:spcBef>
            </a:pPr>
            <a:r>
              <a:rPr lang="en-US" sz="2800" spc="-300" dirty="0"/>
              <a:t>U S B V </a:t>
            </a:r>
            <a:r>
              <a:rPr lang="en-US" sz="2800" dirty="0"/>
              <a:t>M only part that has access to the </a:t>
            </a:r>
            <a:r>
              <a:rPr lang="en-US" sz="2800" spc="-300" dirty="0"/>
              <a:t>U S </a:t>
            </a:r>
            <a:r>
              <a:rPr lang="en-US" sz="2800" dirty="0"/>
              <a:t>B through Intel </a:t>
            </a:r>
            <a:r>
              <a:rPr lang="en-US" sz="2800" spc="-300" dirty="0"/>
              <a:t>V </a:t>
            </a:r>
            <a:r>
              <a:rPr lang="en-US" sz="2800" dirty="0"/>
              <a:t>T-d</a:t>
            </a:r>
          </a:p>
          <a:p>
            <a:pPr marL="342900" indent="-342900">
              <a:spcBef>
                <a:spcPts val="600"/>
              </a:spcBef>
            </a:pPr>
            <a:r>
              <a:rPr lang="en-US" sz="2800" dirty="0"/>
              <a:t>If the </a:t>
            </a:r>
            <a:r>
              <a:rPr lang="en-US" sz="2800" spc="-300" dirty="0"/>
              <a:t>U S </a:t>
            </a:r>
            <a:r>
              <a:rPr lang="en-US" sz="2800" dirty="0"/>
              <a:t>B drivers get exploited, only the </a:t>
            </a:r>
            <a:r>
              <a:rPr lang="en-US" sz="2800" spc="-300" dirty="0"/>
              <a:t>U S B V </a:t>
            </a:r>
            <a:r>
              <a:rPr lang="en-US" sz="2800" dirty="0"/>
              <a:t>M is affected</a:t>
            </a:r>
          </a:p>
          <a:p>
            <a:pPr marL="342900" indent="-342900">
              <a:spcBef>
                <a:spcPts val="600"/>
              </a:spcBef>
            </a:pPr>
            <a:r>
              <a:rPr lang="en-US" sz="2800" dirty="0"/>
              <a:t>Rest of the system stays safe</a:t>
            </a:r>
          </a:p>
        </p:txBody>
      </p:sp>
    </p:spTree>
    <p:extLst>
      <p:ext uri="{BB962C8B-B14F-4D97-AF65-F5344CB8AC3E}">
        <p14:creationId xmlns:p14="http://schemas.microsoft.com/office/powerpoint/2010/main" val="2344219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0BFF-9131-64AE-6E44-4804D519968E}"/>
              </a:ext>
            </a:extLst>
          </p:cNvPr>
          <p:cNvSpPr>
            <a:spLocks noGrp="1"/>
          </p:cNvSpPr>
          <p:nvPr>
            <p:ph type="title"/>
          </p:nvPr>
        </p:nvSpPr>
        <p:spPr>
          <a:xfrm>
            <a:off x="523875" y="305567"/>
            <a:ext cx="11152188" cy="559572"/>
          </a:xfrm>
        </p:spPr>
        <p:txBody>
          <a:bodyPr wrap="square" lIns="0" tIns="18000" rIns="0" bIns="18000" anchor="ctr" anchorCtr="0">
            <a:spAutoFit/>
          </a:bodyPr>
          <a:lstStyle/>
          <a:p>
            <a:r>
              <a:rPr lang="en-US" sz="3400" dirty="0"/>
              <a:t>Proxy </a:t>
            </a:r>
            <a:r>
              <a:rPr lang="en-US" sz="3400" spc="-500" dirty="0"/>
              <a:t>V </a:t>
            </a:r>
            <a:r>
              <a:rPr lang="en-US" sz="3400" dirty="0"/>
              <a:t>M / Tor</a:t>
            </a:r>
            <a:r>
              <a:rPr lang="en-US" sz="3400" spc="-700" dirty="0"/>
              <a:t> </a:t>
            </a:r>
            <a:r>
              <a:rPr lang="en-US" sz="3400" spc="-500" dirty="0"/>
              <a:t>V </a:t>
            </a:r>
            <a:r>
              <a:rPr lang="en-US" sz="3400" dirty="0"/>
              <a:t>M</a:t>
            </a:r>
          </a:p>
        </p:txBody>
      </p:sp>
      <p:sp>
        <p:nvSpPr>
          <p:cNvPr id="3" name="Content Placeholder 2">
            <a:extLst>
              <a:ext uri="{FF2B5EF4-FFF2-40B4-BE49-F238E27FC236}">
                <a16:creationId xmlns:a16="http://schemas.microsoft.com/office/drawing/2014/main" id="{F21231C5-B791-72BE-E448-8351F7EFA179}"/>
              </a:ext>
            </a:extLst>
          </p:cNvPr>
          <p:cNvSpPr>
            <a:spLocks noGrp="1"/>
          </p:cNvSpPr>
          <p:nvPr>
            <p:ph sz="quarter" idx="13"/>
          </p:nvPr>
        </p:nvSpPr>
        <p:spPr>
          <a:xfrm>
            <a:off x="523875" y="1096257"/>
            <a:ext cx="11152188" cy="1990733"/>
          </a:xfrm>
        </p:spPr>
        <p:txBody>
          <a:bodyPr wrap="square" lIns="0" tIns="18000" rIns="0" bIns="18000" anchor="ctr" anchorCtr="0">
            <a:spAutoFit/>
          </a:bodyPr>
          <a:lstStyle/>
          <a:p>
            <a:pPr marL="342900" indent="-342900">
              <a:spcBef>
                <a:spcPts val="600"/>
              </a:spcBef>
            </a:pPr>
            <a:r>
              <a:rPr lang="en-US" sz="2800" dirty="0"/>
              <a:t>A Proxy </a:t>
            </a:r>
            <a:r>
              <a:rPr lang="en-US" sz="2800" spc="-300" dirty="0"/>
              <a:t>V </a:t>
            </a:r>
            <a:r>
              <a:rPr lang="en-US" sz="2800" dirty="0"/>
              <a:t>M acts as a tunnel between App</a:t>
            </a:r>
            <a:r>
              <a:rPr lang="en-US" sz="2800" spc="-500" dirty="0"/>
              <a:t> </a:t>
            </a:r>
            <a:r>
              <a:rPr lang="en-US" sz="2800" spc="-300" dirty="0"/>
              <a:t>V </a:t>
            </a:r>
            <a:r>
              <a:rPr lang="en-US" sz="2800" dirty="0"/>
              <a:t>M and Net</a:t>
            </a:r>
            <a:r>
              <a:rPr lang="en-US" sz="2800" spc="-5500" dirty="0"/>
              <a:t> </a:t>
            </a:r>
            <a:r>
              <a:rPr lang="en-US" sz="2800" spc="-300" dirty="0"/>
              <a:t>V </a:t>
            </a:r>
            <a:r>
              <a:rPr lang="en-US" sz="2800" dirty="0"/>
              <a:t>M</a:t>
            </a:r>
          </a:p>
          <a:p>
            <a:pPr marL="342900" indent="-342900">
              <a:spcBef>
                <a:spcPts val="600"/>
              </a:spcBef>
            </a:pPr>
            <a:r>
              <a:rPr lang="en-US" sz="2800" dirty="0"/>
              <a:t>Allows for interesting stuff like: </a:t>
            </a:r>
          </a:p>
          <a:p>
            <a:pPr marL="829818" lvl="1" indent="-342900"/>
            <a:r>
              <a:rPr lang="en-US" sz="2800" dirty="0"/>
              <a:t>Force network over Tor or </a:t>
            </a:r>
            <a:r>
              <a:rPr lang="en-US" sz="2800" spc="-300" dirty="0"/>
              <a:t>V P </a:t>
            </a:r>
            <a:r>
              <a:rPr lang="en-US" sz="2800" dirty="0"/>
              <a:t>N </a:t>
            </a:r>
          </a:p>
          <a:p>
            <a:pPr marL="829818" lvl="1" indent="-342900"/>
            <a:r>
              <a:rPr lang="en-US" sz="2800" dirty="0"/>
              <a:t>Add Firewall rules </a:t>
            </a:r>
          </a:p>
        </p:txBody>
      </p:sp>
    </p:spTree>
    <p:extLst>
      <p:ext uri="{BB962C8B-B14F-4D97-AF65-F5344CB8AC3E}">
        <p14:creationId xmlns:p14="http://schemas.microsoft.com/office/powerpoint/2010/main" val="1609579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51BD-A4B3-24E1-9917-5D18EE825FDE}"/>
              </a:ext>
            </a:extLst>
          </p:cNvPr>
          <p:cNvSpPr>
            <a:spLocks noGrp="1"/>
          </p:cNvSpPr>
          <p:nvPr>
            <p:ph type="title"/>
          </p:nvPr>
        </p:nvSpPr>
        <p:spPr>
          <a:xfrm>
            <a:off x="523874" y="305558"/>
            <a:ext cx="11152187" cy="559572"/>
          </a:xfrm>
        </p:spPr>
        <p:txBody>
          <a:bodyPr wrap="square" lIns="0" tIns="18000" rIns="0" bIns="18000" anchor="ctr" anchorCtr="0">
            <a:spAutoFit/>
          </a:bodyPr>
          <a:lstStyle/>
          <a:p>
            <a:r>
              <a:rPr lang="en-US" sz="3400" dirty="0"/>
              <a:t>To</a:t>
            </a:r>
            <a:r>
              <a:rPr lang="en-US" sz="3400" spc="-500" dirty="0"/>
              <a:t>r V </a:t>
            </a:r>
            <a:r>
              <a:rPr lang="en-US" sz="3400" dirty="0"/>
              <a:t>M (1)</a:t>
            </a:r>
          </a:p>
        </p:txBody>
      </p:sp>
      <p:sp>
        <p:nvSpPr>
          <p:cNvPr id="3" name="Content Placeholder 2">
            <a:extLst>
              <a:ext uri="{FF2B5EF4-FFF2-40B4-BE49-F238E27FC236}">
                <a16:creationId xmlns:a16="http://schemas.microsoft.com/office/drawing/2014/main" id="{A7D84FA9-CD67-6C64-6257-3A48ACBB69C5}"/>
              </a:ext>
            </a:extLst>
          </p:cNvPr>
          <p:cNvSpPr>
            <a:spLocks noGrp="1"/>
          </p:cNvSpPr>
          <p:nvPr>
            <p:ph sz="quarter" idx="13"/>
          </p:nvPr>
        </p:nvSpPr>
        <p:spPr>
          <a:xfrm>
            <a:off x="523875" y="1098114"/>
            <a:ext cx="11152188" cy="2421620"/>
          </a:xfrm>
        </p:spPr>
        <p:txBody>
          <a:bodyPr wrap="square" lIns="0" tIns="18000" rIns="0" bIns="18000" anchor="ctr" anchorCtr="0">
            <a:spAutoFit/>
          </a:bodyPr>
          <a:lstStyle/>
          <a:p>
            <a:pPr marL="342900" indent="-342900">
              <a:spcBef>
                <a:spcPts val="600"/>
              </a:spcBef>
            </a:pPr>
            <a:r>
              <a:rPr lang="en-US" sz="2800" dirty="0"/>
              <a:t>Because Tor</a:t>
            </a:r>
            <a:r>
              <a:rPr lang="en-US" sz="2800" spc="-500" dirty="0"/>
              <a:t> </a:t>
            </a:r>
            <a:r>
              <a:rPr lang="en-US" sz="2800" spc="-300" dirty="0"/>
              <a:t>V </a:t>
            </a:r>
            <a:r>
              <a:rPr lang="en-US" sz="2800" dirty="0"/>
              <a:t>M only exposes one interface to App</a:t>
            </a:r>
            <a:r>
              <a:rPr lang="en-US" sz="2800" spc="-500" dirty="0"/>
              <a:t> </a:t>
            </a:r>
            <a:r>
              <a:rPr lang="en-US" sz="2800" spc="-300" dirty="0"/>
              <a:t>V </a:t>
            </a:r>
            <a:r>
              <a:rPr lang="en-US" sz="2800" dirty="0"/>
              <a:t>M </a:t>
            </a:r>
          </a:p>
          <a:p>
            <a:pPr marL="342900" indent="-342900">
              <a:spcBef>
                <a:spcPts val="600"/>
              </a:spcBef>
            </a:pPr>
            <a:r>
              <a:rPr lang="en-US" sz="2800" dirty="0"/>
              <a:t>Traffic can only go through Tor</a:t>
            </a:r>
            <a:r>
              <a:rPr lang="en-US" sz="2800" spc="-500" dirty="0"/>
              <a:t> </a:t>
            </a:r>
            <a:r>
              <a:rPr lang="en-US" sz="2800" spc="-300" dirty="0"/>
              <a:t>V </a:t>
            </a:r>
            <a:r>
              <a:rPr lang="en-US" sz="2800" dirty="0"/>
              <a:t>M to get to Net</a:t>
            </a:r>
            <a:r>
              <a:rPr lang="en-US" sz="2800" spc="-500" dirty="0"/>
              <a:t> </a:t>
            </a:r>
            <a:r>
              <a:rPr lang="en-US" sz="2800" spc="-300" dirty="0"/>
              <a:t>V </a:t>
            </a:r>
            <a:r>
              <a:rPr lang="en-US" sz="2800" dirty="0"/>
              <a:t>M </a:t>
            </a:r>
          </a:p>
          <a:p>
            <a:pPr marL="342900" indent="-342900">
              <a:spcBef>
                <a:spcPts val="600"/>
              </a:spcBef>
            </a:pPr>
            <a:r>
              <a:rPr lang="en-US" sz="2800" dirty="0"/>
              <a:t>So we are 100% sure no out-of-band information leaks</a:t>
            </a:r>
          </a:p>
          <a:p>
            <a:pPr marL="342900" indent="-342900">
              <a:spcBef>
                <a:spcPts val="600"/>
              </a:spcBef>
            </a:pPr>
            <a:r>
              <a:rPr lang="en-US" sz="2800" dirty="0"/>
              <a:t>If the App</a:t>
            </a:r>
            <a:r>
              <a:rPr lang="en-US" sz="2800" spc="-500" dirty="0"/>
              <a:t> </a:t>
            </a:r>
            <a:r>
              <a:rPr lang="en-US" sz="2800" spc="-300" dirty="0"/>
              <a:t>V </a:t>
            </a:r>
            <a:r>
              <a:rPr lang="en-US" sz="2800" dirty="0"/>
              <a:t>M gets compromised (through a browser exploit for example), the Tor Daemon is in another </a:t>
            </a:r>
            <a:r>
              <a:rPr lang="en-US" sz="2800" spc="-300" dirty="0"/>
              <a:t>V </a:t>
            </a:r>
            <a:r>
              <a:rPr lang="en-US" sz="2800" dirty="0"/>
              <a:t>M</a:t>
            </a:r>
          </a:p>
        </p:txBody>
      </p:sp>
      <p:graphicFrame>
        <p:nvGraphicFramePr>
          <p:cNvPr id="10" name="Object 9" descr="A right headed arrow. ">
            <a:extLst>
              <a:ext uri="{FF2B5EF4-FFF2-40B4-BE49-F238E27FC236}">
                <a16:creationId xmlns:a16="http://schemas.microsoft.com/office/drawing/2014/main" id="{E0713029-53CD-CB3E-A550-6DDD71E10757}"/>
              </a:ext>
            </a:extLst>
          </p:cNvPr>
          <p:cNvGraphicFramePr>
            <a:graphicFrameLocks noChangeAspect="1"/>
          </p:cNvGraphicFramePr>
          <p:nvPr>
            <p:extLst>
              <p:ext uri="{D42A27DB-BD31-4B8C-83A1-F6EECF244321}">
                <p14:modId xmlns:p14="http://schemas.microsoft.com/office/powerpoint/2010/main" val="3720268502"/>
              </p:ext>
            </p:extLst>
          </p:nvPr>
        </p:nvGraphicFramePr>
        <p:xfrm>
          <a:off x="933954" y="3713310"/>
          <a:ext cx="417512" cy="298450"/>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0" name="Object 9" descr="A right headed arrow. ">
                        <a:extLst>
                          <a:ext uri="{FF2B5EF4-FFF2-40B4-BE49-F238E27FC236}">
                            <a16:creationId xmlns:a16="http://schemas.microsoft.com/office/drawing/2014/main" id="{E0713029-53CD-CB3E-A550-6DDD71E10757}"/>
                          </a:ext>
                        </a:extLst>
                      </p:cNvPr>
                      <p:cNvPicPr/>
                      <p:nvPr/>
                    </p:nvPicPr>
                    <p:blipFill>
                      <a:blip r:embed="rId3"/>
                      <a:stretch>
                        <a:fillRect/>
                      </a:stretch>
                    </p:blipFill>
                    <p:spPr>
                      <a:xfrm>
                        <a:off x="933954" y="3713310"/>
                        <a:ext cx="417512" cy="29845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0287A722-E47A-F257-57DE-294B4D3C78D0}"/>
              </a:ext>
            </a:extLst>
          </p:cNvPr>
          <p:cNvSpPr>
            <a:spLocks noGrp="1"/>
          </p:cNvSpPr>
          <p:nvPr>
            <p:ph sz="quarter" idx="17"/>
          </p:nvPr>
        </p:nvSpPr>
        <p:spPr>
          <a:xfrm>
            <a:off x="1471141" y="3628916"/>
            <a:ext cx="5823059" cy="467239"/>
          </a:xfrm>
        </p:spPr>
        <p:txBody>
          <a:bodyPr wrap="square" lIns="0" tIns="18000" rIns="0" bIns="18000" anchor="ctr" anchorCtr="0">
            <a:spAutoFit/>
          </a:bodyPr>
          <a:lstStyle/>
          <a:p>
            <a:pPr marL="0" lvl="1" indent="0">
              <a:buNone/>
            </a:pPr>
            <a:r>
              <a:rPr lang="en-US" sz="2800" dirty="0"/>
              <a:t>The hacked App</a:t>
            </a:r>
            <a:r>
              <a:rPr lang="en-US" sz="2800" spc="-300" dirty="0"/>
              <a:t> V </a:t>
            </a:r>
            <a:r>
              <a:rPr lang="en-US" sz="2800" dirty="0"/>
              <a:t>M can’t damage it</a:t>
            </a:r>
          </a:p>
        </p:txBody>
      </p:sp>
      <p:graphicFrame>
        <p:nvGraphicFramePr>
          <p:cNvPr id="11" name="Object 10" descr="A right headed arrow. ">
            <a:extLst>
              <a:ext uri="{FF2B5EF4-FFF2-40B4-BE49-F238E27FC236}">
                <a16:creationId xmlns:a16="http://schemas.microsoft.com/office/drawing/2014/main" id="{68588168-DBFD-AAD9-3F59-3DECE14D5CE1}"/>
              </a:ext>
            </a:extLst>
          </p:cNvPr>
          <p:cNvGraphicFramePr>
            <a:graphicFrameLocks noChangeAspect="1"/>
          </p:cNvGraphicFramePr>
          <p:nvPr>
            <p:extLst>
              <p:ext uri="{D42A27DB-BD31-4B8C-83A1-F6EECF244321}">
                <p14:modId xmlns:p14="http://schemas.microsoft.com/office/powerpoint/2010/main" val="3901006565"/>
              </p:ext>
            </p:extLst>
          </p:nvPr>
        </p:nvGraphicFramePr>
        <p:xfrm>
          <a:off x="933954" y="4305518"/>
          <a:ext cx="417512" cy="298450"/>
        </p:xfrm>
        <a:graphic>
          <a:graphicData uri="http://schemas.openxmlformats.org/presentationml/2006/ole">
            <mc:AlternateContent xmlns:mc="http://schemas.openxmlformats.org/markup-compatibility/2006">
              <mc:Choice xmlns:v="urn:schemas-microsoft-com:vml" Requires="v">
                <p:oleObj name="Equation" r:id="rId4" imgW="190440" imgH="139680" progId="Equation.DSMT4">
                  <p:embed/>
                </p:oleObj>
              </mc:Choice>
              <mc:Fallback>
                <p:oleObj name="Equation" r:id="rId4" imgW="190440" imgH="139680" progId="Equation.DSMT4">
                  <p:embed/>
                  <p:pic>
                    <p:nvPicPr>
                      <p:cNvPr id="11" name="Object 10" descr="A right headed arrow. ">
                        <a:extLst>
                          <a:ext uri="{FF2B5EF4-FFF2-40B4-BE49-F238E27FC236}">
                            <a16:creationId xmlns:a16="http://schemas.microsoft.com/office/drawing/2014/main" id="{68588168-DBFD-AAD9-3F59-3DECE14D5CE1}"/>
                          </a:ext>
                        </a:extLst>
                      </p:cNvPr>
                      <p:cNvPicPr/>
                      <p:nvPr/>
                    </p:nvPicPr>
                    <p:blipFill>
                      <a:blip r:embed="rId5"/>
                      <a:stretch>
                        <a:fillRect/>
                      </a:stretch>
                    </p:blipFill>
                    <p:spPr>
                      <a:xfrm>
                        <a:off x="933954" y="4305518"/>
                        <a:ext cx="417512" cy="29845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DB510991-975C-39CF-B91F-5659A951C6AE}"/>
              </a:ext>
            </a:extLst>
          </p:cNvPr>
          <p:cNvSpPr>
            <a:spLocks noGrp="1"/>
          </p:cNvSpPr>
          <p:nvPr>
            <p:ph sz="quarter" idx="18"/>
          </p:nvPr>
        </p:nvSpPr>
        <p:spPr>
          <a:xfrm>
            <a:off x="1469149" y="4218323"/>
            <a:ext cx="3958152" cy="467239"/>
          </a:xfrm>
        </p:spPr>
        <p:txBody>
          <a:bodyPr wrap="square" lIns="0" tIns="18000" rIns="0" bIns="18000" anchor="ctr" anchorCtr="0">
            <a:spAutoFit/>
          </a:bodyPr>
          <a:lstStyle/>
          <a:p>
            <a:pPr marL="0" lvl="1" indent="0">
              <a:buNone/>
            </a:pPr>
            <a:r>
              <a:rPr lang="en-US" sz="2800" dirty="0"/>
              <a:t>User stays anonymous</a:t>
            </a:r>
          </a:p>
        </p:txBody>
      </p:sp>
    </p:spTree>
    <p:extLst>
      <p:ext uri="{BB962C8B-B14F-4D97-AF65-F5344CB8AC3E}">
        <p14:creationId xmlns:p14="http://schemas.microsoft.com/office/powerpoint/2010/main" val="21090552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451BD-A4B3-24E1-9917-5D18EE825FDE}"/>
              </a:ext>
            </a:extLst>
          </p:cNvPr>
          <p:cNvSpPr>
            <a:spLocks noGrp="1"/>
          </p:cNvSpPr>
          <p:nvPr>
            <p:ph type="title"/>
          </p:nvPr>
        </p:nvSpPr>
        <p:spPr>
          <a:xfrm>
            <a:off x="523875" y="305558"/>
            <a:ext cx="11152188" cy="559572"/>
          </a:xfrm>
        </p:spPr>
        <p:txBody>
          <a:bodyPr wrap="square" lIns="0" tIns="18000" rIns="0" bIns="18000" anchor="ctr" anchorCtr="0">
            <a:spAutoFit/>
          </a:bodyPr>
          <a:lstStyle/>
          <a:p>
            <a:r>
              <a:rPr lang="en-US" sz="3400"/>
              <a:t>To</a:t>
            </a:r>
            <a:r>
              <a:rPr lang="en-US" sz="3400" spc="-500"/>
              <a:t>r V </a:t>
            </a:r>
            <a:r>
              <a:rPr lang="en-US" sz="3400"/>
              <a:t>M (2)</a:t>
            </a:r>
          </a:p>
        </p:txBody>
      </p:sp>
      <p:pic>
        <p:nvPicPr>
          <p:cNvPr id="15" name="Picture 14" descr="An illustration of T o r V M. &#10;Long description is available in notes, press F6">
            <a:extLst>
              <a:ext uri="{FF2B5EF4-FFF2-40B4-BE49-F238E27FC236}">
                <a16:creationId xmlns:a16="http://schemas.microsoft.com/office/drawing/2014/main" id="{5B5EAEFB-50EE-AD06-B19D-B86A1D7D87FE}"/>
              </a:ext>
            </a:extLst>
          </p:cNvPr>
          <p:cNvPicPr>
            <a:picLocks noChangeAspect="1"/>
          </p:cNvPicPr>
          <p:nvPr/>
        </p:nvPicPr>
        <p:blipFill>
          <a:blip r:embed="rId3"/>
          <a:stretch>
            <a:fillRect/>
          </a:stretch>
        </p:blipFill>
        <p:spPr>
          <a:xfrm>
            <a:off x="2418031" y="1408190"/>
            <a:ext cx="7355941" cy="4460718"/>
          </a:xfrm>
          <a:prstGeom prst="rect">
            <a:avLst/>
          </a:prstGeom>
        </p:spPr>
      </p:pic>
    </p:spTree>
    <p:extLst>
      <p:ext uri="{BB962C8B-B14F-4D97-AF65-F5344CB8AC3E}">
        <p14:creationId xmlns:p14="http://schemas.microsoft.com/office/powerpoint/2010/main" val="334240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525686" y="304010"/>
            <a:ext cx="11150377" cy="559572"/>
          </a:xfrm>
        </p:spPr>
        <p:txBody>
          <a:bodyPr wrap="square" lIns="0" tIns="18000" rIns="0" bIns="18000" rtlCol="0" anchor="ctr" anchorCtr="0">
            <a:spAutoFit/>
          </a:bodyPr>
          <a:lstStyle/>
          <a:p>
            <a:pPr>
              <a:defRPr/>
            </a:pPr>
            <a:r>
              <a:rPr lang="en-US" dirty="0">
                <a:latin typeface="+mj-lt"/>
              </a:rPr>
              <a:t>Copyright</a:t>
            </a:r>
            <a:endParaRPr lang="en-US" b="0" dirty="0">
              <a:latin typeface="+mj-lt"/>
            </a:endParaRPr>
          </a:p>
        </p:txBody>
      </p:sp>
      <p:pic>
        <p:nvPicPr>
          <p:cNvPr id="47107" name="Picture Placeholder 9" descr="Warning">
            <a:extLst>
              <a:ext uri="{FF2B5EF4-FFF2-40B4-BE49-F238E27FC236}">
                <a16:creationId xmlns:a16="http://schemas.microsoft.com/office/drawing/2014/main" id="{39143CDC-0F5E-4B76-B367-735F3520DE4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514351" y="2771536"/>
            <a:ext cx="1269677" cy="1269677"/>
          </a:xfr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1962150" y="1933093"/>
            <a:ext cx="6878544" cy="3262432"/>
          </a:xfrm>
          <a:ln w="28575">
            <a:solidFill>
              <a:schemeClr val="tx1"/>
            </a:solidFill>
            <a:miter lim="800000"/>
            <a:headEnd/>
            <a:tailEnd/>
          </a:ln>
        </p:spPr>
        <p:txBody>
          <a:bodyPr wrap="square" lIns="274320" tIns="274320" rIns="274320" bIns="274320" numCol="1" anchor="ctr" anchorCtr="0" compatLnSpc="1">
            <a:prstTxWarp prst="textNoShape">
              <a:avLst/>
            </a:prstTxWarp>
            <a:spAutoFit/>
          </a:bodyPr>
          <a:lstStyle/>
          <a:p>
            <a:pPr marL="0" indent="0">
              <a:buNone/>
            </a:pPr>
            <a:r>
              <a:rPr lang="en-US" altLang="en-US" b="1"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2" y="289500"/>
            <a:ext cx="11152721" cy="559572"/>
          </a:xfrm>
        </p:spPr>
        <p:txBody>
          <a:bodyPr wrap="square" lIns="0" tIns="18000" rIns="0" bIns="18000" anchor="ctr" anchorCtr="0">
            <a:spAutoFit/>
          </a:bodyPr>
          <a:lstStyle/>
          <a:p>
            <a:r>
              <a:rPr lang="en-US" sz="3400" dirty="0"/>
              <a:t>Virtual Machine </a:t>
            </a:r>
            <a:r>
              <a:rPr lang="en-US" sz="2600" dirty="0"/>
              <a:t>(2 of 2)</a:t>
            </a:r>
          </a:p>
        </p:txBody>
      </p:sp>
      <p:pic>
        <p:nvPicPr>
          <p:cNvPr id="3" name="Picture 2" descr="A set of 2 illustrations of the parts of a virtual machine.&#10;Long description is available in notes, press F6">
            <a:extLst>
              <a:ext uri="{FF2B5EF4-FFF2-40B4-BE49-F238E27FC236}">
                <a16:creationId xmlns:a16="http://schemas.microsoft.com/office/drawing/2014/main" id="{26CC4866-6E8B-7298-400F-DEC773C2AE63}"/>
              </a:ext>
            </a:extLst>
          </p:cNvPr>
          <p:cNvPicPr>
            <a:picLocks noChangeAspect="1"/>
          </p:cNvPicPr>
          <p:nvPr/>
        </p:nvPicPr>
        <p:blipFill>
          <a:blip r:embed="rId3"/>
          <a:stretch>
            <a:fillRect/>
          </a:stretch>
        </p:blipFill>
        <p:spPr>
          <a:xfrm>
            <a:off x="2743824" y="1097817"/>
            <a:ext cx="6704353" cy="458616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743824" y="5844187"/>
            <a:ext cx="6704353" cy="405683"/>
          </a:xfrm>
        </p:spPr>
        <p:txBody>
          <a:bodyPr wrap="square" lIns="0" tIns="18000" rIns="0" bIns="18000" anchor="ctr" anchorCtr="0">
            <a:spAutoFit/>
          </a:bodyPr>
          <a:lstStyle/>
          <a:p>
            <a:pPr marL="0" indent="0">
              <a:spcBef>
                <a:spcPts val="600"/>
              </a:spcBef>
              <a:buNone/>
            </a:pPr>
            <a:r>
              <a:rPr lang="en-US" sz="1200" dirty="0"/>
              <a:t>Avi </a:t>
            </a:r>
            <a:r>
              <a:rPr lang="en-US" sz="1200" dirty="0" err="1"/>
              <a:t>Silberschatz</a:t>
            </a:r>
            <a:r>
              <a:rPr lang="en-US" sz="1200" dirty="0"/>
              <a:t>, Peter Baer Galvin, Greg </a:t>
            </a:r>
            <a:r>
              <a:rPr lang="en-US" sz="1200" dirty="0" err="1"/>
              <a:t>GagneOperating</a:t>
            </a:r>
            <a:r>
              <a:rPr lang="en-US" sz="1200" dirty="0"/>
              <a:t> System Concepts, Ninth Edition, </a:t>
            </a:r>
            <a:r>
              <a:rPr lang="en-US" sz="1200" dirty="0" err="1"/>
              <a:t>Silberschatz</a:t>
            </a:r>
            <a:r>
              <a:rPr lang="en-US" sz="1200" dirty="0"/>
              <a:t>, Galvin and Gagne, 2013</a:t>
            </a:r>
          </a:p>
        </p:txBody>
      </p:sp>
    </p:spTree>
    <p:extLst>
      <p:ext uri="{BB962C8B-B14F-4D97-AF65-F5344CB8AC3E}">
        <p14:creationId xmlns:p14="http://schemas.microsoft.com/office/powerpoint/2010/main" val="2993132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37" y="285888"/>
            <a:ext cx="11152726" cy="559572"/>
          </a:xfrm>
        </p:spPr>
        <p:txBody>
          <a:bodyPr wrap="square" lIns="0" tIns="18000" rIns="0" bIns="18000" anchor="ctr" anchorCtr="0">
            <a:spAutoFit/>
          </a:bodyPr>
          <a:lstStyle/>
          <a:p>
            <a:r>
              <a:rPr lang="en-US" sz="3400" dirty="0"/>
              <a:t>Hypervisor or Virtual Machine Monitor (</a:t>
            </a:r>
            <a:r>
              <a:rPr lang="en-US" sz="3400" spc="-500" dirty="0"/>
              <a:t>V M </a:t>
            </a:r>
            <a:r>
              <a:rPr lang="en-US" sz="3400" dirty="0"/>
              <a:t>M)</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865" y="1548680"/>
            <a:ext cx="11163923" cy="2421620"/>
          </a:xfrm>
        </p:spPr>
        <p:txBody>
          <a:bodyPr wrap="square" lIns="0" tIns="18000" rIns="0" bIns="18000" anchor="ctr" anchorCtr="0">
            <a:spAutoFit/>
          </a:bodyPr>
          <a:lstStyle/>
          <a:p>
            <a:pPr marL="342900" indent="-342900">
              <a:spcBef>
                <a:spcPts val="600"/>
              </a:spcBef>
            </a:pPr>
            <a:r>
              <a:rPr lang="en-US" sz="2800" dirty="0"/>
              <a:t>Creates illusion of multiple machines on the same hardware</a:t>
            </a:r>
          </a:p>
          <a:p>
            <a:pPr marL="342900" indent="-342900">
              <a:spcBef>
                <a:spcPts val="600"/>
              </a:spcBef>
            </a:pPr>
            <a:r>
              <a:rPr lang="en-US" sz="2800" dirty="0"/>
              <a:t>Type 1</a:t>
            </a:r>
            <a:r>
              <a:rPr lang="en-US" sz="2400" dirty="0"/>
              <a:t> v</a:t>
            </a:r>
            <a:r>
              <a:rPr lang="en-US" sz="100" dirty="0"/>
              <a:t>ersu</a:t>
            </a:r>
            <a:r>
              <a:rPr lang="en-US" sz="2400" dirty="0"/>
              <a:t>s </a:t>
            </a:r>
            <a:r>
              <a:rPr lang="en-US" sz="2800" dirty="0"/>
              <a:t>Type 2 (Goldberg 1972):</a:t>
            </a:r>
          </a:p>
          <a:p>
            <a:pPr marL="829818" lvl="1" indent="-342900"/>
            <a:r>
              <a:rPr lang="en-US" sz="2800" dirty="0"/>
              <a:t>Type 1 hypervisor: runs on bare metal</a:t>
            </a:r>
          </a:p>
          <a:p>
            <a:pPr marL="829818" lvl="1" indent="-342900"/>
            <a:r>
              <a:rPr lang="en-US" sz="2800" dirty="0"/>
              <a:t>Type 2 hypervisor: makes use of abstractions and services offered by underlying </a:t>
            </a:r>
            <a:r>
              <a:rPr lang="en-US" sz="2800" spc="-300" dirty="0"/>
              <a:t>O </a:t>
            </a:r>
            <a:r>
              <a:rPr lang="en-US" sz="2800" dirty="0"/>
              <a:t>S</a:t>
            </a:r>
            <a:endParaRPr lang="en-US" sz="2400" dirty="0"/>
          </a:p>
        </p:txBody>
      </p:sp>
    </p:spTree>
    <p:extLst>
      <p:ext uri="{BB962C8B-B14F-4D97-AF65-F5344CB8AC3E}">
        <p14:creationId xmlns:p14="http://schemas.microsoft.com/office/powerpoint/2010/main" val="3628397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3343" y="285817"/>
            <a:ext cx="11152720" cy="559572"/>
          </a:xfrm>
        </p:spPr>
        <p:txBody>
          <a:bodyPr wrap="square" lIns="0" tIns="18000" rIns="0" bIns="18000" anchor="ctr" anchorCtr="0">
            <a:spAutoFit/>
          </a:bodyPr>
          <a:lstStyle/>
          <a:p>
            <a:r>
              <a:rPr lang="en-US" sz="3400" dirty="0"/>
              <a:t>Requirements for Virtualization</a:t>
            </a:r>
          </a:p>
        </p:txBody>
      </p:sp>
      <p:sp>
        <p:nvSpPr>
          <p:cNvPr id="7" name="Content Placeholder 6">
            <a:extLst>
              <a:ext uri="{FF2B5EF4-FFF2-40B4-BE49-F238E27FC236}">
                <a16:creationId xmlns:a16="http://schemas.microsoft.com/office/drawing/2014/main" id="{FCFFB65E-948F-1F09-7074-ACF7F0509B67}"/>
              </a:ext>
            </a:extLst>
          </p:cNvPr>
          <p:cNvSpPr>
            <a:spLocks noGrp="1"/>
          </p:cNvSpPr>
          <p:nvPr>
            <p:ph sz="quarter" idx="13"/>
          </p:nvPr>
        </p:nvSpPr>
        <p:spPr>
          <a:xfrm>
            <a:off x="523343" y="1097825"/>
            <a:ext cx="11152720" cy="467239"/>
          </a:xfrm>
        </p:spPr>
        <p:txBody>
          <a:bodyPr wrap="square" lIns="0" tIns="18000" rIns="0" bIns="18000" anchor="ctr" anchorCtr="0">
            <a:spAutoFit/>
          </a:bodyPr>
          <a:lstStyle/>
          <a:p>
            <a:pPr marL="0" indent="0">
              <a:spcBef>
                <a:spcPts val="600"/>
              </a:spcBef>
              <a:buNone/>
            </a:pPr>
            <a:r>
              <a:rPr lang="en-US" sz="2800" dirty="0"/>
              <a:t>Hypervisors should score well in three dimensions: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3346" y="1785895"/>
            <a:ext cx="11152715" cy="2775563"/>
          </a:xfrm>
        </p:spPr>
        <p:txBody>
          <a:bodyPr wrap="square" lIns="0" tIns="18000" rIns="0" bIns="18000" anchor="ctr" anchorCtr="0">
            <a:spAutoFit/>
          </a:bodyPr>
          <a:lstStyle/>
          <a:p>
            <a:pPr marL="944118" lvl="1" indent="-457200">
              <a:buFont typeface="+mj-lt"/>
              <a:buAutoNum type="arabicPeriod"/>
            </a:pPr>
            <a:r>
              <a:rPr lang="en-US" sz="2800" b="1" dirty="0"/>
              <a:t>Safety:</a:t>
            </a:r>
            <a:r>
              <a:rPr lang="en-US" sz="2800" dirty="0"/>
              <a:t> The hypervisor should have full control of virtualized resources.</a:t>
            </a:r>
          </a:p>
          <a:p>
            <a:pPr marL="944118" lvl="1" indent="-457200">
              <a:buFont typeface="+mj-lt"/>
              <a:buAutoNum type="arabicPeriod"/>
            </a:pPr>
            <a:r>
              <a:rPr lang="en-US" sz="2800" b="1" dirty="0"/>
              <a:t>Fidelity:</a:t>
            </a:r>
            <a:r>
              <a:rPr lang="en-US" sz="2800" dirty="0"/>
              <a:t> The behavior of a program on a virtual machine should be identical to same program running on bare hardware.</a:t>
            </a:r>
          </a:p>
          <a:p>
            <a:pPr marL="944118" lvl="1" indent="-457200">
              <a:buFont typeface="+mj-lt"/>
              <a:buAutoNum type="arabicPeriod"/>
            </a:pPr>
            <a:r>
              <a:rPr lang="en-US" sz="2800" b="1" dirty="0"/>
              <a:t>Efficiency:</a:t>
            </a:r>
            <a:r>
              <a:rPr lang="en-US" sz="2800" dirty="0"/>
              <a:t> Much of code in virtual machine should run without intervention by hypervisor.</a:t>
            </a:r>
          </a:p>
        </p:txBody>
      </p:sp>
    </p:spTree>
    <p:extLst>
      <p:ext uri="{BB962C8B-B14F-4D97-AF65-F5344CB8AC3E}">
        <p14:creationId xmlns:p14="http://schemas.microsoft.com/office/powerpoint/2010/main" val="33007064"/>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3506</TotalTime>
  <Words>6647</Words>
  <Application>Microsoft Office PowerPoint</Application>
  <PresentationFormat>Widescreen</PresentationFormat>
  <Paragraphs>474</Paragraphs>
  <Slides>68</Slides>
  <Notes>35</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68</vt:i4>
      </vt:variant>
    </vt:vector>
  </HeadingPairs>
  <TitlesOfParts>
    <vt:vector size="75" baseType="lpstr">
      <vt:lpstr>Verdana</vt:lpstr>
      <vt:lpstr>Times New Roman</vt:lpstr>
      <vt:lpstr>Consolas</vt:lpstr>
      <vt:lpstr>Arial</vt:lpstr>
      <vt:lpstr>USHE</vt:lpstr>
      <vt:lpstr>USHE_slide options</vt:lpstr>
      <vt:lpstr>Equation</vt:lpstr>
      <vt:lpstr>Modern Operating Systems</vt:lpstr>
      <vt:lpstr>Problem (1)</vt:lpstr>
      <vt:lpstr>Problem (2)</vt:lpstr>
      <vt:lpstr>Problem (3)</vt:lpstr>
      <vt:lpstr>Solution: Virtualization</vt:lpstr>
      <vt:lpstr>Virtual Machine (1 of 2)</vt:lpstr>
      <vt:lpstr>Virtual Machine (2 of 2)</vt:lpstr>
      <vt:lpstr>Hypervisor or Virtual Machine Monitor (V M M)</vt:lpstr>
      <vt:lpstr>Requirements for Virtualization</vt:lpstr>
      <vt:lpstr>Type 1 and Type 2 Hypervisors (1)</vt:lpstr>
      <vt:lpstr>Type 1 and Type 2 Hypervisors (2)</vt:lpstr>
      <vt:lpstr>Quiz (1 of 2)</vt:lpstr>
      <vt:lpstr>Quiz (2 of 2)</vt:lpstr>
      <vt:lpstr>History: [1960s - 1970s] I B M C P-67/C M S (1)</vt:lpstr>
      <vt:lpstr>History: [1960s - 1970s] I B M C P-67/C M S (2)</vt:lpstr>
      <vt:lpstr>Compare with Microkernels (E.G., M I N I X)</vt:lpstr>
      <vt:lpstr>History: [1974] Popek and Goldberg Publish a Paper</vt:lpstr>
      <vt:lpstr>History: [1990s] The D I S C O Revolution</vt:lpstr>
      <vt:lpstr>The Challenges of Virtualization on the x86 (1)</vt:lpstr>
      <vt:lpstr>The Challenges of Virtualization on the x86 (2)</vt:lpstr>
      <vt:lpstr>Binary Translation: Virtualizing the Unvirtualizable</vt:lpstr>
      <vt:lpstr>V M W are: Virtualizing the x 8 6 Architecture (1)</vt:lpstr>
      <vt:lpstr>V M Ware: Virtualizing the x 8 6 Architecture (2)</vt:lpstr>
      <vt:lpstr>V M W are: Virtual Hardware Platform (1)</vt:lpstr>
      <vt:lpstr>V M W are: Virtual Hardware Platform (2)</vt:lpstr>
      <vt:lpstr>V M Ware: Role of the Host Operating System (1)</vt:lpstr>
      <vt:lpstr>V M Ware: Role of the Host Operating System (2)</vt:lpstr>
      <vt:lpstr>E S X Server: V Mware’s type-1 Hypervisor (1)</vt:lpstr>
      <vt:lpstr>E S X Server: V Mware’s type-1 Hypervisor (2)</vt:lpstr>
      <vt:lpstr>Hardware-supported Virtualization Technology</vt:lpstr>
      <vt:lpstr>Techniques for Efficient Virtualization</vt:lpstr>
      <vt:lpstr>Memory Virtualization (1 of 2)</vt:lpstr>
      <vt:lpstr>What to do When Guest O S Changes Page Tables?</vt:lpstr>
      <vt:lpstr>Paravirtualization</vt:lpstr>
      <vt:lpstr>Are Hypervisors Microkernels Done Right? (1)</vt:lpstr>
      <vt:lpstr>Are Hypervisors Microkernels Done Right? (2)</vt:lpstr>
      <vt:lpstr>Later: H W Support For Nested Page Tables Arrived</vt:lpstr>
      <vt:lpstr>Hardware Support for Nested Page Tables</vt:lpstr>
      <vt:lpstr>Memory Virtualization (2 of 2)</vt:lpstr>
      <vt:lpstr>I/O Virtualization (1)</vt:lpstr>
      <vt:lpstr>I/O Virtualization (2)</vt:lpstr>
      <vt:lpstr>Containers and O S-level Virtualization</vt:lpstr>
      <vt:lpstr>Containers are Great</vt:lpstr>
      <vt:lpstr>Software Containers: Virtual Appliances</vt:lpstr>
      <vt:lpstr>O S-level Virtualization (1)</vt:lpstr>
      <vt:lpstr>O S-level Virtualization (2)</vt:lpstr>
      <vt:lpstr>O S-level Virtualization (3)</vt:lpstr>
      <vt:lpstr>Example: Linux Control Groups (cgroups)</vt:lpstr>
      <vt:lpstr>Interesting Uses of Virtualization in O S</vt:lpstr>
      <vt:lpstr>Qube O S</vt:lpstr>
      <vt:lpstr>Problems with Current O S s</vt:lpstr>
      <vt:lpstr>Monolithic Systems are Hard to Secure </vt:lpstr>
      <vt:lpstr>And Monolithism Goes Beyond the Kernel</vt:lpstr>
      <vt:lpstr>Qubes O S: Security by Compartmentalization</vt:lpstr>
      <vt:lpstr>Again: Compare Microkernels</vt:lpstr>
      <vt:lpstr>Virtualization for Compartmentalization</vt:lpstr>
      <vt:lpstr>Virtualization</vt:lpstr>
      <vt:lpstr>But It is Not Enough</vt:lpstr>
      <vt:lpstr>Lesson</vt:lpstr>
      <vt:lpstr>App V M</vt:lpstr>
      <vt:lpstr>I O M M U</vt:lpstr>
      <vt:lpstr>NetVM</vt:lpstr>
      <vt:lpstr>U S B V M</vt:lpstr>
      <vt:lpstr>But if you Must</vt:lpstr>
      <vt:lpstr>Proxy V M / Tor V M</vt:lpstr>
      <vt:lpstr>Tor V M (1)</vt:lpstr>
      <vt:lpstr>Tor V M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7</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code snippets. When listening to code, you may need to go character by character to hear all punctuation symbols.</dc:description>
  <cp:lastModifiedBy>Anandaraj Jeeva Rathinam (Integra)</cp:lastModifiedBy>
  <cp:revision>331</cp:revision>
  <dcterms:modified xsi:type="dcterms:W3CDTF">2023-08-08T09:25:18Z</dcterms:modified>
</cp:coreProperties>
</file>